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6" r:id="rId2"/>
    <p:sldId id="400" r:id="rId3"/>
    <p:sldId id="406" r:id="rId4"/>
    <p:sldId id="408" r:id="rId5"/>
    <p:sldId id="407" r:id="rId6"/>
    <p:sldId id="409" r:id="rId7"/>
    <p:sldId id="417" r:id="rId8"/>
    <p:sldId id="418" r:id="rId9"/>
    <p:sldId id="402" r:id="rId10"/>
    <p:sldId id="403" r:id="rId11"/>
    <p:sldId id="404" r:id="rId12"/>
    <p:sldId id="395" r:id="rId13"/>
    <p:sldId id="397" r:id="rId14"/>
    <p:sldId id="396" r:id="rId15"/>
    <p:sldId id="393" r:id="rId16"/>
    <p:sldId id="398" r:id="rId17"/>
    <p:sldId id="412" r:id="rId18"/>
    <p:sldId id="411" r:id="rId19"/>
    <p:sldId id="414" r:id="rId20"/>
    <p:sldId id="415" r:id="rId21"/>
    <p:sldId id="416" r:id="rId22"/>
    <p:sldId id="263" r:id="rId23"/>
    <p:sldId id="298" r:id="rId24"/>
    <p:sldId id="392" r:id="rId25"/>
    <p:sldId id="405" r:id="rId26"/>
    <p:sldId id="293" r:id="rId27"/>
    <p:sldId id="306" r:id="rId28"/>
    <p:sldId id="316" r:id="rId29"/>
    <p:sldId id="399" r:id="rId30"/>
    <p:sldId id="282" r:id="rId31"/>
    <p:sldId id="381" r:id="rId32"/>
    <p:sldId id="363" r:id="rId33"/>
    <p:sldId id="382" r:id="rId34"/>
    <p:sldId id="383" r:id="rId35"/>
    <p:sldId id="384" r:id="rId36"/>
    <p:sldId id="369" r:id="rId37"/>
    <p:sldId id="272" r:id="rId38"/>
    <p:sldId id="385" r:id="rId39"/>
    <p:sldId id="329" r:id="rId40"/>
    <p:sldId id="377" r:id="rId41"/>
    <p:sldId id="391" r:id="rId42"/>
    <p:sldId id="380" r:id="rId43"/>
    <p:sldId id="299" r:id="rId44"/>
    <p:sldId id="304" r:id="rId45"/>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78" autoAdjust="0"/>
    <p:restoredTop sz="79540" autoAdjust="0"/>
  </p:normalViewPr>
  <p:slideViewPr>
    <p:cSldViewPr snapToGrid="0">
      <p:cViewPr>
        <p:scale>
          <a:sx n="75" d="100"/>
          <a:sy n="75" d="100"/>
        </p:scale>
        <p:origin x="1128" y="354"/>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11/07/2023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11/07/2023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inyml.seas.harvard.edu/SciTinyML-22/latam/#:~:text=12:15%C2%A0%20(SP)%20Introduction%20to%20Deep%20Learning"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tinyml.seas.harvard.edu/SciTinyML-22/latam/" TargetMode="External"/><Relationship Id="rId4" Type="http://schemas.openxmlformats.org/officeDocument/2006/relationships/hyperlink" Target="https://brianplancher.com/courses/cs249r_tiny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osinatel-my.sharepoint.com/:f:/g/personal/felipe_figueiredo_inatel_br/EnaqVB3NwAZLtlMiM06Nj4EBOIWqI_1CoeTn1IcAPHbtWg?e=mCIkBc"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lc.committees.comsoc.org/research-library/"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pPr algn="just" rtl="0">
              <a:spcBef>
                <a:spcPts val="0"/>
              </a:spcBef>
              <a:spcAft>
                <a:spcPts val="0"/>
              </a:spcAft>
            </a:pPr>
            <a:r>
              <a:rPr lang="pt-BR" sz="1200" b="0" i="0" u="none" strike="noStrike" kern="1200" dirty="0">
                <a:solidFill>
                  <a:srgbClr val="000000"/>
                </a:solidFill>
                <a:effectLst/>
                <a:latin typeface="Arial" panose="020B0604020202020204" pitchFamily="34" charset="0"/>
                <a:ea typeface="+mn-ea"/>
                <a:cs typeface="+mn-cs"/>
                <a:hlinkClick r:id="rId3">
                  <a:extLst>
                    <a:ext uri="{A12FA001-AC4F-418D-AE19-62706E023703}">
                      <ahyp:hlinkClr xmlns:ahyp="http://schemas.microsoft.com/office/drawing/2018/hyperlinkcolor" val="tx"/>
                    </a:ext>
                  </a:extLst>
                </a:hlinkClick>
              </a:rPr>
              <a:t>[1] </a:t>
            </a:r>
            <a:r>
              <a:rPr lang="pt-BR" sz="1200" b="0" i="0" u="sng" strike="noStrike" dirty="0">
                <a:solidFill>
                  <a:srgbClr val="1155CC"/>
                </a:solidFill>
                <a:effectLst/>
                <a:latin typeface="Arial" panose="020B0604020202020204" pitchFamily="34" charset="0"/>
                <a:hlinkClick r:id="rId3"/>
              </a:rPr>
              <a:t>https://tinyml.seas.harvard.edu/SciTinyML-22/latam/#:~:text=12:15%C2%A0%20(SP)%20Introduction%20to%20Deep%20Learning</a:t>
            </a:r>
            <a:endParaRPr lang="pt-BR" b="0" dirty="0">
              <a:effectLst/>
            </a:endParaRPr>
          </a:p>
          <a:p>
            <a:pPr algn="just" rtl="0">
              <a:spcBef>
                <a:spcPts val="0"/>
              </a:spcBef>
              <a:spcAft>
                <a:spcPts val="0"/>
              </a:spcAft>
            </a:pPr>
            <a:r>
              <a:rPr lang="pt-BR" sz="1200" b="0" i="0" u="none" strike="noStrike" dirty="0">
                <a:solidFill>
                  <a:srgbClr val="000000"/>
                </a:solidFill>
                <a:effectLst/>
                <a:latin typeface="Arial" panose="020B0604020202020204" pitchFamily="34" charset="0"/>
              </a:rPr>
              <a:t>[2] </a:t>
            </a:r>
            <a:r>
              <a:rPr lang="pt-BR" sz="1200" b="0" i="0" u="sng" strike="noStrike" dirty="0">
                <a:solidFill>
                  <a:srgbClr val="1155CC"/>
                </a:solidFill>
                <a:effectLst/>
                <a:latin typeface="Arial" panose="020B0604020202020204" pitchFamily="34" charset="0"/>
                <a:hlinkClick r:id="rId4"/>
              </a:rPr>
              <a:t>https://brianplancher.com/courses/cs249r_tinyml/</a:t>
            </a:r>
            <a:endParaRPr lang="pt-BR" b="0" dirty="0">
              <a:effectLst/>
            </a:endParaRPr>
          </a:p>
          <a:p>
            <a:r>
              <a:rPr lang="pt-BR" sz="1200" b="0" i="0" u="none" strike="noStrike" dirty="0">
                <a:solidFill>
                  <a:srgbClr val="000000"/>
                </a:solidFill>
                <a:effectLst/>
                <a:latin typeface="Arial" panose="020B0604020202020204" pitchFamily="34" charset="0"/>
              </a:rPr>
              <a:t>[3] </a:t>
            </a:r>
            <a:r>
              <a:rPr lang="pt-BR" sz="1200" b="0" i="0" u="sng" strike="noStrike" dirty="0">
                <a:solidFill>
                  <a:srgbClr val="1155CC"/>
                </a:solidFill>
                <a:effectLst/>
                <a:latin typeface="Arial" panose="020B0604020202020204" pitchFamily="34" charset="0"/>
                <a:hlinkClick r:id="rId5"/>
              </a:rPr>
              <a:t>https://tinyml.seas.harvard.edu/SciTinyML-22/latam/</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128066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3619854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Edge Impulse é uma plataforma que permite o desenvolvimento e implantação de soluções de aprendizado de máquina em dispositivos de borda. Ela oferece ferramentas para coleta, pré-processamento, treinamento e implantação de modelos de aprendizado de máquina em microcontroladores e sistemas embarcados. A plataforma também fornece recursos de otimização de modelos e integração com diferentes plataformas de hardware.</a:t>
            </a:r>
            <a:endParaRPr lang="pt-BR" dirty="0"/>
          </a:p>
          <a:p>
            <a:endParaRPr lang="pt-BR" dirty="0"/>
          </a:p>
          <a:p>
            <a:r>
              <a:rPr lang="pt-BR" dirty="0" err="1"/>
              <a:t>TFLite</a:t>
            </a:r>
            <a:r>
              <a:rPr lang="pt-BR" dirty="0"/>
              <a:t> e </a:t>
            </a:r>
            <a:r>
              <a:rPr lang="pt-BR" dirty="0" err="1"/>
              <a:t>TFLite</a:t>
            </a:r>
            <a:r>
              <a:rPr lang="pt-BR" dirty="0"/>
              <a:t> Micro são frameworks (conjuntos de ferramentas) de ML para dispositivos de borda (i.e., dispositivos móveis, </a:t>
            </a:r>
            <a:r>
              <a:rPr lang="pt-BR" dirty="0" err="1"/>
              <a:t>IoT</a:t>
            </a:r>
            <a:r>
              <a:rPr lang="pt-BR" dirty="0"/>
              <a:t>, embarcados, ou seja, pequenos dispositivos)</a:t>
            </a:r>
          </a:p>
          <a:p>
            <a:endParaRPr lang="pt-BR" dirty="0"/>
          </a:p>
          <a:p>
            <a:r>
              <a:rPr lang="pt-BR" dirty="0"/>
              <a:t>O </a:t>
            </a:r>
            <a:r>
              <a:rPr lang="pt-BR" dirty="0" err="1"/>
              <a:t>TFLite</a:t>
            </a:r>
            <a:r>
              <a:rPr lang="pt-BR" dirty="0"/>
              <a:t> é framework de ML projetado para dispositivos com recursos computacionais limitados, como smartphones, dispositivos </a:t>
            </a:r>
            <a:r>
              <a:rPr lang="pt-BR" dirty="0" err="1"/>
              <a:t>IoT</a:t>
            </a:r>
            <a:r>
              <a:rPr lang="pt-BR" dirty="0"/>
              <a:t> e sistemas embarcados.</a:t>
            </a:r>
          </a:p>
          <a:p>
            <a:endParaRPr lang="pt-BR" dirty="0"/>
          </a:p>
          <a:p>
            <a:r>
              <a:rPr lang="pt-BR" dirty="0" err="1"/>
              <a:t>TFLite</a:t>
            </a:r>
            <a:r>
              <a:rPr lang="pt-BR" dirty="0"/>
              <a:t>-Micro é outro framework de ML especificamente otimizado para microcontroladores, que são ainda mais limitados em termos de recursos computacionais, memória e consumo de energia.</a:t>
            </a:r>
          </a:p>
          <a:p>
            <a:endParaRPr lang="pt-BR" dirty="0"/>
          </a:p>
          <a:p>
            <a:r>
              <a:rPr lang="pt-BR" dirty="0"/>
              <a:t>O </a:t>
            </a:r>
            <a:r>
              <a:rPr lang="pt-BR" dirty="0" err="1"/>
              <a:t>TFLite</a:t>
            </a:r>
            <a:r>
              <a:rPr lang="pt-BR" dirty="0"/>
              <a:t>-Micro foi projetado para ter um código extremamente pequeno e espaço de memória para caber nas restrições dos microcontroladores. Ele utiliza técnicas como quantização e compressão de modelo para reduzir o tamanho dos modelos. O </a:t>
            </a:r>
            <a:r>
              <a:rPr lang="pt-BR" dirty="0" err="1"/>
              <a:t>TFLite</a:t>
            </a:r>
            <a:r>
              <a:rPr lang="pt-BR" dirty="0"/>
              <a:t>, embora também otimizado para eficiência de recursos, pode oferecer modelos um pouco maiores e tem mais flexibilidade devido aos dispositivos de destino terem relativamente mais recursos computacionais disponíveis.</a:t>
            </a:r>
          </a:p>
          <a:p>
            <a:endParaRPr lang="pt-BR" dirty="0"/>
          </a:p>
          <a:p>
            <a:endParaRPr lang="pt-BR" dirty="0"/>
          </a:p>
          <a:p>
            <a:r>
              <a:rPr lang="pt-BR" dirty="0"/>
              <a:t>Referências</a:t>
            </a:r>
          </a:p>
          <a:p>
            <a:endParaRPr lang="pt-BR" dirty="0"/>
          </a:p>
          <a:p>
            <a:r>
              <a:rPr lang="pt-BR" dirty="0"/>
              <a:t>[1] https://sites.google.com/g.harvard.edu/tinyml/home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045567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lgn="just" rtl="0">
              <a:spcBef>
                <a:spcPts val="0"/>
              </a:spcBef>
              <a:spcAft>
                <a:spcPts val="0"/>
              </a:spcAft>
              <a:buFont typeface="Arial" panose="020B0604020202020204" pitchFamily="34" charset="0"/>
              <a:buNone/>
            </a:pPr>
            <a:r>
              <a:rPr lang="pt-BR" sz="1200" b="0" i="0" u="none" strike="noStrike" dirty="0">
                <a:solidFill>
                  <a:srgbClr val="000000"/>
                </a:solidFill>
                <a:effectLst/>
                <a:latin typeface="Times New Roman" panose="02020603050405020304" pitchFamily="18" charset="0"/>
              </a:rPr>
              <a:t>O objetivo principal desta disciplina é apresentar os principais paradigmas de aprendizado de máquina aplicados a dispositivos </a:t>
            </a:r>
            <a:r>
              <a:rPr lang="pt-BR" sz="1200" b="0" i="0" u="none" strike="noStrike" dirty="0" err="1">
                <a:solidFill>
                  <a:srgbClr val="000000"/>
                </a:solidFill>
                <a:effectLst/>
                <a:latin typeface="Times New Roman" panose="02020603050405020304" pitchFamily="18" charset="0"/>
              </a:rPr>
              <a:t>IoT</a:t>
            </a:r>
            <a:r>
              <a:rPr lang="pt-BR" sz="1200" b="0" i="0" u="none" strike="noStrike" dirty="0">
                <a:solidFill>
                  <a:srgbClr val="000000"/>
                </a:solidFill>
                <a:effectLst/>
                <a:latin typeface="Times New Roman" panose="02020603050405020304" pitchFamily="18" charset="0"/>
              </a:rPr>
              <a:t> embarcados. O curso será orientado a projetos, com aulas introdutórias sobre os tópicos abordados e, na sequência, laboratórios e estudos dirigidos para fixação dos conceitos introduzidos, além de um projeto final. Ao final do curso, os alunos devem ser capazes de entender e aplicar os principais algoritmos e técnicas de aprendizado de máquina em aplicações práticas utilizando dispositivos </a:t>
            </a:r>
            <a:r>
              <a:rPr lang="pt-BR" sz="1200" b="0" i="0" u="none" strike="noStrike" dirty="0" err="1">
                <a:solidFill>
                  <a:srgbClr val="000000"/>
                </a:solidFill>
                <a:effectLst/>
                <a:latin typeface="Times New Roman" panose="02020603050405020304" pitchFamily="18" charset="0"/>
              </a:rPr>
              <a:t>IoT</a:t>
            </a:r>
            <a:r>
              <a:rPr lang="pt-BR" sz="1200" b="0" i="0" u="none" strike="noStrike" dirty="0">
                <a:solidFill>
                  <a:srgbClr val="000000"/>
                </a:solidFill>
                <a:effectLst/>
                <a:latin typeface="Times New Roman" panose="02020603050405020304" pitchFamily="18" charset="0"/>
              </a:rPr>
              <a:t> embarcados.</a:t>
            </a:r>
          </a:p>
          <a:p>
            <a:pPr marL="0" indent="0" algn="just" rtl="0">
              <a:spcBef>
                <a:spcPts val="0"/>
              </a:spcBef>
              <a:spcAft>
                <a:spcPts val="0"/>
              </a:spcAft>
              <a:buFont typeface="Arial" panose="020B0604020202020204" pitchFamily="34" charset="0"/>
              <a:buNone/>
            </a:pPr>
            <a:endParaRPr lang="pt-BR" sz="1200" b="0" i="0" u="none" strike="noStrike" dirty="0">
              <a:solidFill>
                <a:srgbClr val="000000"/>
              </a:solidFill>
              <a:effectLst/>
              <a:latin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200" b="0" i="0" u="none" strike="noStrike" dirty="0">
                <a:solidFill>
                  <a:srgbClr val="000000"/>
                </a:solidFill>
                <a:effectLst/>
              </a:rPr>
              <a:t>Capacitá-los a aplicar os principais algoritmos e técnicas de aprendizado de máquina em aplicações práticas utilizando dispositivos </a:t>
            </a:r>
            <a:r>
              <a:rPr lang="pt-BR" sz="1200" b="0" i="0" u="none" strike="noStrike" dirty="0" err="1">
                <a:solidFill>
                  <a:srgbClr val="000000"/>
                </a:solidFill>
                <a:effectLst/>
              </a:rPr>
              <a:t>IoT</a:t>
            </a:r>
            <a:r>
              <a:rPr lang="pt-BR" sz="1200" b="0" i="0" u="none" strike="noStrike" dirty="0">
                <a:solidFill>
                  <a:srgbClr val="000000"/>
                </a:solidFill>
                <a:effectLst/>
              </a:rPr>
              <a:t> embarcados.</a:t>
            </a:r>
            <a:endParaRPr lang="pt-BR" sz="1200" dirty="0"/>
          </a:p>
          <a:p>
            <a:pPr marL="0" indent="0" algn="just" rtl="0">
              <a:spcBef>
                <a:spcPts val="0"/>
              </a:spcBef>
              <a:spcAft>
                <a:spcPts val="0"/>
              </a:spcAft>
              <a:buFont typeface="Arial" panose="020B0604020202020204" pitchFamily="34" charset="0"/>
              <a:buNone/>
            </a:pPr>
            <a:endParaRPr lang="pt-BR" b="0" dirty="0">
              <a:effectLst/>
            </a:endParaRPr>
          </a:p>
          <a:p>
            <a:br>
              <a:rPr lang="pt-BR" dirty="0"/>
            </a:b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740933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ML é um mundo de coisas, mas nós vamos focar apenas nos tópicos que interessam para a construção de aplicações </a:t>
            </a:r>
            <a:r>
              <a:rPr lang="pt-BR" dirty="0" err="1"/>
              <a:t>tinyML</a:t>
            </a:r>
            <a:r>
              <a:rPr lang="pt-BR" dirty="0"/>
              <a:t>.</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Temos que considerar problemas de latência (e.g., tempo para classificação de objetos em uma imagem) e restrições de bateria (e.g., um algoritmo pode exigir tanta computação/realizar tanto cálculo matemático que a bateria não irá durar), processamento e memória (e.g., um modelo para uma aplicação pode ser maior do que a memória do dispositivo).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429201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Edge Impulse Studio</a:t>
            </a:r>
            <a:r>
              <a:rPr lang="pt-BR" dirty="0"/>
              <a:t>: Framework que simplifica o workflow de ML Ele simplifica os processos de coleta de dados, pré-processamento, treinamento, </a:t>
            </a:r>
            <a:r>
              <a:rPr lang="pt-BR" dirty="0" err="1"/>
              <a:t>deployment</a:t>
            </a:r>
            <a:r>
              <a:rPr lang="pt-BR" dirty="0"/>
              <a:t> de modelos de ML nos dispositivos e monitoramento do desempenho dos modelos.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308459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solidFill>
                  <a:srgbClr val="000000"/>
                </a:solidFill>
                <a:effectLst/>
                <a:latin typeface="GT-Eesti-Thin"/>
              </a:rPr>
              <a:t>32-bit ARM® Cortex™-M4 CPU</a:t>
            </a:r>
          </a:p>
          <a:p>
            <a:endParaRPr lang="en-US" b="0" i="0" dirty="0">
              <a:solidFill>
                <a:srgbClr val="000000"/>
              </a:solidFill>
              <a:effectLst/>
              <a:latin typeface="GT-Eesti-Thin"/>
            </a:endParaRPr>
          </a:p>
          <a:p>
            <a:r>
              <a:rPr lang="pt-BR" dirty="0"/>
              <a:t>Câmera OV7675 </a:t>
            </a:r>
            <a:r>
              <a:rPr lang="en-US" b="0" i="0" dirty="0">
                <a:solidFill>
                  <a:srgbClr val="000000"/>
                </a:solidFill>
                <a:effectLst/>
                <a:latin typeface="GT-Eesti-Thin"/>
              </a:rPr>
              <a:t>: </a:t>
            </a:r>
          </a:p>
          <a:p>
            <a:r>
              <a:rPr lang="en-US" b="0" i="0" dirty="0" err="1">
                <a:solidFill>
                  <a:srgbClr val="000000"/>
                </a:solidFill>
                <a:effectLst/>
                <a:latin typeface="GT-Eesti-Thin"/>
              </a:rPr>
              <a:t>Resolução</a:t>
            </a:r>
            <a:r>
              <a:rPr lang="en-US" b="0" i="0" dirty="0">
                <a:solidFill>
                  <a:srgbClr val="000000"/>
                </a:solidFill>
                <a:effectLst/>
                <a:latin typeface="GT-Eesti-Thin"/>
              </a:rPr>
              <a:t>: 0.3 MP</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666666"/>
                </a:solidFill>
                <a:effectLst/>
                <a:latin typeface="Rubik"/>
              </a:rPr>
              <a:t>Active </a:t>
            </a:r>
            <a:r>
              <a:rPr lang="pt-BR" b="0" i="0" dirty="0" err="1">
                <a:solidFill>
                  <a:srgbClr val="666666"/>
                </a:solidFill>
                <a:effectLst/>
                <a:latin typeface="Rubik"/>
              </a:rPr>
              <a:t>array</a:t>
            </a:r>
            <a:r>
              <a:rPr lang="pt-BR" b="0" i="0" dirty="0">
                <a:solidFill>
                  <a:srgbClr val="666666"/>
                </a:solidFill>
                <a:effectLst/>
                <a:latin typeface="Rubik"/>
              </a:rPr>
              <a:t> </a:t>
            </a:r>
            <a:r>
              <a:rPr lang="pt-BR" b="0" i="0" dirty="0" err="1">
                <a:solidFill>
                  <a:srgbClr val="666666"/>
                </a:solidFill>
                <a:effectLst/>
                <a:latin typeface="Rubik"/>
              </a:rPr>
              <a:t>size</a:t>
            </a:r>
            <a:r>
              <a:rPr lang="pt-BR" b="0" i="0" dirty="0">
                <a:solidFill>
                  <a:srgbClr val="666666"/>
                </a:solidFill>
                <a:effectLst/>
                <a:latin typeface="Rubik"/>
              </a:rPr>
              <a:t>: 640×480 (VGA)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666666"/>
                </a:solidFill>
                <a:effectLst/>
                <a:latin typeface="Rubik"/>
              </a:rPr>
              <a:t>Resoluções (pixels): 640x480 (VGA), </a:t>
            </a:r>
            <a:r>
              <a:rPr lang="pt-BR" b="0" i="0" dirty="0">
                <a:solidFill>
                  <a:srgbClr val="374151"/>
                </a:solidFill>
                <a:effectLst/>
                <a:latin typeface="Söhne"/>
              </a:rPr>
              <a:t>320x240 (QVGA) e 160x120 (QQVGA)</a:t>
            </a:r>
            <a:endParaRPr lang="pt-BR" b="0" i="0" dirty="0">
              <a:solidFill>
                <a:srgbClr val="666666"/>
              </a:solidFill>
              <a:effectLst/>
              <a:latin typeface="Rubi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666666"/>
                </a:solidFill>
                <a:effectLst/>
                <a:latin typeface="Rubik"/>
              </a:rPr>
              <a:t>Taxas de frame: 30fps (VGA), 60 </a:t>
            </a:r>
            <a:r>
              <a:rPr lang="pt-BR" b="0" i="0" dirty="0" err="1">
                <a:solidFill>
                  <a:srgbClr val="666666"/>
                </a:solidFill>
                <a:effectLst/>
                <a:latin typeface="Rubik"/>
              </a:rPr>
              <a:t>fps</a:t>
            </a:r>
            <a:r>
              <a:rPr lang="pt-BR" b="0" i="0" dirty="0">
                <a:solidFill>
                  <a:srgbClr val="666666"/>
                </a:solidFill>
                <a:effectLst/>
                <a:latin typeface="Rubik"/>
              </a:rPr>
              <a:t> (QVGA) e 240 </a:t>
            </a:r>
            <a:r>
              <a:rPr lang="pt-BR" b="0" i="0" dirty="0" err="1">
                <a:solidFill>
                  <a:srgbClr val="666666"/>
                </a:solidFill>
                <a:effectLst/>
                <a:latin typeface="Rubik"/>
              </a:rPr>
              <a:t>fps</a:t>
            </a:r>
            <a:r>
              <a:rPr lang="pt-BR" b="0" i="0" dirty="0">
                <a:solidFill>
                  <a:srgbClr val="666666"/>
                </a:solidFill>
                <a:effectLst/>
                <a:latin typeface="Rubik"/>
              </a:rPr>
              <a:t> (QQVGA)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err="1">
                <a:solidFill>
                  <a:srgbClr val="666666"/>
                </a:solidFill>
                <a:effectLst/>
                <a:latin typeface="Rubik"/>
              </a:rPr>
              <a:t>Maximum</a:t>
            </a:r>
            <a:r>
              <a:rPr lang="pt-BR" b="0" i="0" dirty="0">
                <a:solidFill>
                  <a:srgbClr val="666666"/>
                </a:solidFill>
                <a:effectLst/>
                <a:latin typeface="Rubik"/>
              </a:rPr>
              <a:t> </a:t>
            </a:r>
            <a:r>
              <a:rPr lang="pt-BR" b="0" i="0" dirty="0" err="1">
                <a:solidFill>
                  <a:srgbClr val="666666"/>
                </a:solidFill>
                <a:effectLst/>
                <a:latin typeface="Rubik"/>
              </a:rPr>
              <a:t>image</a:t>
            </a:r>
            <a:r>
              <a:rPr lang="pt-BR" b="0" i="0" dirty="0">
                <a:solidFill>
                  <a:srgbClr val="666666"/>
                </a:solidFill>
                <a:effectLst/>
                <a:latin typeface="Rubik"/>
              </a:rPr>
              <a:t> </a:t>
            </a:r>
            <a:r>
              <a:rPr lang="pt-BR" b="0" i="0" dirty="0" err="1">
                <a:solidFill>
                  <a:srgbClr val="666666"/>
                </a:solidFill>
                <a:effectLst/>
                <a:latin typeface="Rubik"/>
              </a:rPr>
              <a:t>transfer</a:t>
            </a:r>
            <a:r>
              <a:rPr lang="pt-BR" b="0" i="0" dirty="0">
                <a:solidFill>
                  <a:srgbClr val="666666"/>
                </a:solidFill>
                <a:effectLst/>
                <a:latin typeface="Rubik"/>
              </a:rPr>
              <a:t> rate: VGA 30fps, QVGA (</a:t>
            </a:r>
            <a:r>
              <a:rPr lang="pt-BR" b="0" i="0" dirty="0" err="1">
                <a:solidFill>
                  <a:srgbClr val="374151"/>
                </a:solidFill>
                <a:effectLst/>
                <a:latin typeface="Söhne"/>
              </a:rPr>
              <a:t>Quarter</a:t>
            </a:r>
            <a:r>
              <a:rPr lang="pt-BR" b="0" i="0" dirty="0">
                <a:solidFill>
                  <a:srgbClr val="374151"/>
                </a:solidFill>
                <a:effectLst/>
                <a:latin typeface="Söhne"/>
              </a:rPr>
              <a:t> VGA)</a:t>
            </a:r>
            <a:r>
              <a:rPr lang="pt-BR" b="0" i="0" dirty="0">
                <a:solidFill>
                  <a:srgbClr val="666666"/>
                </a:solidFill>
                <a:effectLst/>
                <a:latin typeface="Rubik"/>
              </a:rPr>
              <a:t> 60fps, QQVGA </a:t>
            </a:r>
            <a:r>
              <a:rPr lang="pt-BR" b="0" i="0" dirty="0">
                <a:solidFill>
                  <a:srgbClr val="374151"/>
                </a:solidFill>
                <a:effectLst/>
                <a:latin typeface="Söhne"/>
              </a:rPr>
              <a:t>(</a:t>
            </a:r>
            <a:r>
              <a:rPr lang="pt-BR" b="0" i="0" dirty="0" err="1">
                <a:solidFill>
                  <a:srgbClr val="374151"/>
                </a:solidFill>
                <a:effectLst/>
                <a:latin typeface="Söhne"/>
              </a:rPr>
              <a:t>Quarter-Quarter</a:t>
            </a:r>
            <a:r>
              <a:rPr lang="pt-BR" b="0" i="0" dirty="0">
                <a:solidFill>
                  <a:srgbClr val="374151"/>
                </a:solidFill>
                <a:effectLst/>
                <a:latin typeface="Söhne"/>
              </a:rPr>
              <a:t> VGA) </a:t>
            </a:r>
            <a:r>
              <a:rPr lang="pt-BR" b="0" i="0" dirty="0">
                <a:solidFill>
                  <a:srgbClr val="666666"/>
                </a:solidFill>
                <a:effectLst/>
                <a:latin typeface="Rubik"/>
              </a:rPr>
              <a:t> 240pfs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solidFill>
                <a:srgbClr val="666666"/>
              </a:solidFill>
              <a:effectLst/>
              <a:latin typeface="Rubik"/>
            </a:endParaRP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55850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1" i="0" dirty="0">
                <a:solidFill>
                  <a:srgbClr val="222222"/>
                </a:solidFill>
                <a:effectLst/>
                <a:latin typeface="Roboto" panose="02000000000000000000" pitchFamily="2" charset="0"/>
              </a:rPr>
              <a:t>Use Case #1: Keyword spotting</a:t>
            </a:r>
          </a:p>
          <a:p>
            <a:pPr algn="l"/>
            <a:r>
              <a:rPr lang="en-US" b="0" i="0" dirty="0">
                <a:solidFill>
                  <a:srgbClr val="222222"/>
                </a:solidFill>
                <a:effectLst/>
                <a:latin typeface="Roboto" panose="02000000000000000000" pitchFamily="2" charset="0"/>
              </a:rPr>
              <a:t>The first use case that </a:t>
            </a:r>
            <a:r>
              <a:rPr lang="en-US" b="0" i="0" dirty="0" err="1">
                <a:solidFill>
                  <a:srgbClr val="222222"/>
                </a:solidFill>
                <a:effectLst/>
                <a:latin typeface="Roboto" panose="02000000000000000000" pitchFamily="2" charset="0"/>
              </a:rPr>
              <a:t>tinyML</a:t>
            </a:r>
            <a:r>
              <a:rPr lang="en-US" b="0" i="0" dirty="0">
                <a:solidFill>
                  <a:srgbClr val="222222"/>
                </a:solidFill>
                <a:effectLst/>
                <a:latin typeface="Roboto" panose="02000000000000000000" pitchFamily="2" charset="0"/>
              </a:rPr>
              <a:t> is becoming popular for is keyword spotting. Keyword spotting is the ability of a device to recognize a keyword like “Hey Siri,” “Alexa,” “Hello,” and so forth. Keyword spotting has many uses for edge devices. For example, one might want to use a low-power processor to watch for a keyword that will wake up a more powerful one. Another use case might be to control an embedded system or a robot. I’ve seen examples where a microcontroller was used to decode keywords like “forward,” “backward,” “stop,” “right,” and “left” to control a robot’s movement.</a:t>
            </a:r>
          </a:p>
          <a:p>
            <a:endParaRPr lang="pt-BR" dirty="0"/>
          </a:p>
          <a:p>
            <a:pPr algn="l"/>
            <a:r>
              <a:rPr lang="pt-BR" b="0" i="0" dirty="0">
                <a:solidFill>
                  <a:srgbClr val="374151"/>
                </a:solidFill>
                <a:effectLst/>
                <a:latin typeface="Söhne"/>
              </a:rPr>
              <a:t>Visual </a:t>
            </a:r>
            <a:r>
              <a:rPr lang="pt-BR" b="0" i="0" dirty="0" err="1">
                <a:solidFill>
                  <a:srgbClr val="374151"/>
                </a:solidFill>
                <a:effectLst/>
                <a:latin typeface="Söhne"/>
              </a:rPr>
              <a:t>wake</a:t>
            </a:r>
            <a:r>
              <a:rPr lang="pt-BR" b="0" i="0" dirty="0">
                <a:solidFill>
                  <a:srgbClr val="374151"/>
                </a:solidFill>
                <a:effectLst/>
                <a:latin typeface="Söhne"/>
              </a:rPr>
              <a:t> words, também conhecidos como "palavras de despertar visual", referem-se a objetos, gestos ou ações específicas que atuam como gatilhos para iniciar a detecção ou ativação de um sistema de visão computacional ou uma aplicação relacionada à imagem. Assim como os </a:t>
            </a:r>
            <a:r>
              <a:rPr lang="pt-BR" b="0" i="0" dirty="0" err="1">
                <a:solidFill>
                  <a:srgbClr val="374151"/>
                </a:solidFill>
                <a:effectLst/>
                <a:latin typeface="Söhne"/>
              </a:rPr>
              <a:t>wake</a:t>
            </a:r>
            <a:r>
              <a:rPr lang="pt-BR" b="0" i="0" dirty="0">
                <a:solidFill>
                  <a:srgbClr val="374151"/>
                </a:solidFill>
                <a:effectLst/>
                <a:latin typeface="Söhne"/>
              </a:rPr>
              <a:t> words de áudio ativam assistentes de voz, como "</a:t>
            </a:r>
            <a:r>
              <a:rPr lang="pt-BR" b="0" i="0" dirty="0" err="1">
                <a:solidFill>
                  <a:srgbClr val="374151"/>
                </a:solidFill>
                <a:effectLst/>
                <a:latin typeface="Söhne"/>
              </a:rPr>
              <a:t>Hey</a:t>
            </a:r>
            <a:r>
              <a:rPr lang="pt-BR" b="0" i="0" dirty="0">
                <a:solidFill>
                  <a:srgbClr val="374151"/>
                </a:solidFill>
                <a:effectLst/>
                <a:latin typeface="Söhne"/>
              </a:rPr>
              <a:t> Siri" ou "OK Google", os visual </a:t>
            </a:r>
            <a:r>
              <a:rPr lang="pt-BR" b="0" i="0" dirty="0" err="1">
                <a:solidFill>
                  <a:srgbClr val="374151"/>
                </a:solidFill>
                <a:effectLst/>
                <a:latin typeface="Söhne"/>
              </a:rPr>
              <a:t>wake</a:t>
            </a:r>
            <a:r>
              <a:rPr lang="pt-BR" b="0" i="0" dirty="0">
                <a:solidFill>
                  <a:srgbClr val="374151"/>
                </a:solidFill>
                <a:effectLst/>
                <a:latin typeface="Söhne"/>
              </a:rPr>
              <a:t> words são utilizados para acionar a ativação de funções com base em imagens ou vídeos.</a:t>
            </a:r>
          </a:p>
          <a:p>
            <a:pPr algn="l"/>
            <a:r>
              <a:rPr lang="pt-BR" b="0" i="0" dirty="0">
                <a:solidFill>
                  <a:srgbClr val="374151"/>
                </a:solidFill>
                <a:effectLst/>
                <a:latin typeface="Söhne"/>
              </a:rPr>
              <a:t>Por exemplo, uma câmera de segurança pode ter um visual </a:t>
            </a:r>
            <a:r>
              <a:rPr lang="pt-BR" b="0" i="0" dirty="0" err="1">
                <a:solidFill>
                  <a:srgbClr val="374151"/>
                </a:solidFill>
                <a:effectLst/>
                <a:latin typeface="Söhne"/>
              </a:rPr>
              <a:t>wake</a:t>
            </a:r>
            <a:r>
              <a:rPr lang="pt-BR" b="0" i="0" dirty="0">
                <a:solidFill>
                  <a:srgbClr val="374151"/>
                </a:solidFill>
                <a:effectLst/>
                <a:latin typeface="Söhne"/>
              </a:rPr>
              <a:t> word configurado para iniciar a gravação quando detectar um objeto específico, como uma pessoa ou um veículo. Assim que esse objeto é identificado pela câmera, o sistema é ativado para começar a gravar.</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0900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rPr>
              <a:t>books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28934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lgn="just" rtl="0">
              <a:spcBef>
                <a:spcPts val="0"/>
              </a:spcBef>
              <a:spcAft>
                <a:spcPts val="0"/>
              </a:spcAft>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3895306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Microcontroladores são sistemas completos em um único chip, integrando CPU, memória e periféricos, otimizados para aplicações embarcadas de baixo consumo de energia. Já os microprocessadores são componentes independentes, oferecendo maior poder de processamento e flexibilidade, mas requerem componentes externos para funcionar como sistemas completos.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979540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1918407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977106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simulate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netflix, carro autômato, etc. Esses algortimos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1482454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t>
            </a:r>
            <a:r>
              <a:rPr lang="pt-BR" sz="1200" dirty="0" err="1"/>
              <a:t>algortimos</a:t>
            </a:r>
            <a:r>
              <a:rPr lang="pt-BR" sz="1200" dirty="0"/>
              <a:t>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3209907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3365585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b="1" dirty="0"/>
              <a:t>Estimação de canal e detecção de sinais</a:t>
            </a:r>
          </a:p>
          <a:p>
            <a:pPr marL="628650" lvl="1" indent="-171450" defTabSz="1686336">
              <a:buFont typeface="Arial" panose="020B0604020202020204" pitchFamily="34" charset="0"/>
              <a:buChar char="•"/>
              <a:defRPr/>
            </a:pPr>
            <a:r>
              <a:rPr lang="pt-BR" b="0" dirty="0"/>
              <a:t>Algoritmos de IA são treinados para realizar a estimação de canal e detecção de símbolos conjuntamente. Em alguns exemplos, os algoritmos são treinados para estimar o canal sem o envio de pilotos, aumentando a eficiência espectral do sistema, que se transforma</a:t>
            </a:r>
            <a:r>
              <a:rPr lang="pt-BR" b="0" baseline="0" dirty="0"/>
              <a:t> em maior velocidade para o usuário</a:t>
            </a:r>
            <a:r>
              <a:rPr lang="pt-BR" b="0" dirty="0"/>
              <a:t>.</a:t>
            </a:r>
          </a:p>
          <a:p>
            <a:pPr marL="628650" lvl="1" indent="-171450" defTabSz="1686336">
              <a:buFont typeface="Arial" panose="020B0604020202020204" pitchFamily="34" charset="0"/>
              <a:buChar char="•"/>
              <a:defRPr/>
            </a:pPr>
            <a:r>
              <a:rPr lang="pt-BR" b="1" dirty="0"/>
              <a:t>Vantagens</a:t>
            </a:r>
            <a:r>
              <a:rPr lang="pt-BR" b="0" dirty="0"/>
              <a:t>: As tarefas de estimação de canal e detecção envolvem a estimação dos vários canais (um por antena) e a inversão de matrizes para equalização, e por exemplo, em sistemas MIMO com um número massivo de antenas isso pode levar a um alto custo e alta complexidade computacional. O uso de IA nesta tarefa tem o potencial reduzir custos e complexidade computacional. Além</a:t>
            </a:r>
            <a:r>
              <a:rPr lang="pt-BR" b="0" baseline="0" dirty="0"/>
              <a:t> disso, a estimação de canal envolve a transmissão de pilotos, que consomem recursos que poderiam ser utilizados para transmissão de dados. IA tem também o potencial de aumentar a eficiência do sistema através do envio de um menor número de ou nenhum pilotos.</a:t>
            </a:r>
            <a:endParaRPr lang="pt-BR" b="0" dirty="0"/>
          </a:p>
          <a:p>
            <a:pPr marL="171450" lvl="0" indent="-171450" defTabSz="1686336">
              <a:buFont typeface="Arial" panose="020B0604020202020204" pitchFamily="34" charset="0"/>
              <a:buChar char="•"/>
              <a:defRPr/>
            </a:pPr>
            <a:r>
              <a:rPr lang="pt-BR" b="1" dirty="0"/>
              <a:t>Aprendizado de Sistemas de Comunicação de Ponta-a-Ponta</a:t>
            </a:r>
          </a:p>
          <a:p>
            <a:pPr marL="628650" lvl="1" indent="-171450" defTabSz="1686336">
              <a:buFont typeface="Arial" panose="020B0604020202020204" pitchFamily="34" charset="0"/>
              <a:buChar char="•"/>
              <a:defRPr/>
            </a:pPr>
            <a:r>
              <a:rPr lang="pt-BR" b="0" u="none" dirty="0"/>
              <a:t>Os blocos de processamento em sistemas de comunicação (transmissor e receptor) são desenvolvidos separadamente e otimizados com objetivos diferentes, tornando a otimização global do sistema muito difícil. AI pode ser usado para modelar e otimizar conjuntamente os blocos de processamento do transmissor (codificação de canal, modulação, MIMO, etc) e do receptor (estimação, detecção, demodulação, decodificação de canal).</a:t>
            </a:r>
          </a:p>
          <a:p>
            <a:pPr marL="628650" lvl="1" indent="-171450" defTabSz="1686336">
              <a:buFont typeface="Arial" panose="020B0604020202020204" pitchFamily="34" charset="0"/>
              <a:buChar char="•"/>
              <a:defRPr/>
            </a:pPr>
            <a:r>
              <a:rPr lang="pt-BR" b="1" u="none" dirty="0"/>
              <a:t>Vantagens</a:t>
            </a:r>
            <a:r>
              <a:rPr lang="pt-BR" b="0" u="none" dirty="0"/>
              <a:t>: maior performance do sistema dado que ele é otimizado conjuntamente.</a:t>
            </a:r>
          </a:p>
          <a:p>
            <a:pPr marL="171450" indent="-171450" defTabSz="1686336">
              <a:buFont typeface="Arial" panose="020B0604020202020204" pitchFamily="34" charset="0"/>
              <a:buChar char="•"/>
              <a:defRPr/>
            </a:pPr>
            <a:r>
              <a:rPr lang="pt-BR" b="1" dirty="0"/>
              <a:t>Alocação de Recursos</a:t>
            </a:r>
          </a:p>
          <a:p>
            <a:pPr marL="628650" lvl="1" indent="-171450" defTabSz="1686336">
              <a:buFont typeface="Arial" panose="020B0604020202020204" pitchFamily="34" charset="0"/>
              <a:buChar char="•"/>
              <a:defRPr/>
            </a:pPr>
            <a:r>
              <a:rPr lang="pt-BR" b="0" dirty="0"/>
              <a:t>Dispositivos IoT de baixa potência (e.g., LoRa, Zigbee, 6LoWPAN) não utilizam protocolos de contenção, o que acarreta em colisões, consequentemente diminuindo a performance da rede e drenando as baterias dos dispositivos devido ao maior número de retransmissões. IA pode aprender como (onde-&gt; canal, quando-&gt;periodicidade e por quanto tempo) os outros dispositivos estão acessando o meio e consequentemente evitar colisões com uma certa probabilidade.</a:t>
            </a:r>
          </a:p>
          <a:p>
            <a:pPr marL="628650" lvl="1" indent="-171450" defTabSz="1686336">
              <a:buFont typeface="Arial" panose="020B0604020202020204" pitchFamily="34" charset="0"/>
              <a:buChar char="•"/>
              <a:defRPr/>
            </a:pPr>
            <a:r>
              <a:rPr lang="pt-BR" b="1" dirty="0"/>
              <a:t>Vantagens</a:t>
            </a:r>
            <a:r>
              <a:rPr lang="pt-BR" b="0" dirty="0"/>
              <a:t>: aumento da performance da rede e da vida útil das baterias devido ao menor número de retransmissões.</a:t>
            </a:r>
          </a:p>
          <a:p>
            <a:pPr marL="171450" indent="-171450" defTabSz="1686336">
              <a:buFont typeface="Arial" panose="020B0604020202020204" pitchFamily="34" charset="0"/>
              <a:buChar char="•"/>
              <a:defRPr/>
            </a:pPr>
            <a:r>
              <a:rPr lang="pt-BR" b="1" dirty="0"/>
              <a:t>Rádio-sobre-Fibra</a:t>
            </a:r>
          </a:p>
          <a:p>
            <a:pPr marL="628650" lvl="1" indent="-171450" defTabSz="1686336">
              <a:buFont typeface="Arial" panose="020B0604020202020204" pitchFamily="34" charset="0"/>
              <a:buChar char="•"/>
              <a:defRPr/>
            </a:pPr>
            <a:r>
              <a:rPr lang="pt-BR" sz="2200" dirty="0"/>
              <a:t>A</a:t>
            </a:r>
            <a:r>
              <a:rPr lang="pt-BR" sz="2200" baseline="0" dirty="0"/>
              <a:t> t</a:t>
            </a:r>
            <a:r>
              <a:rPr lang="pt-BR" sz="2200" dirty="0"/>
              <a:t>ransmissão analógica de sinais banda base para BS usando rádio-sobre-fibra pode reduzir os custos de conversores quando comparado com soluções digitais tais como o CPRI, entretanto, o canal composto Radio/Fibra introduz vários tipos de artefatos e distorções ao sinal transmitido que precisam ser mitigadas. AI pode ser utilizada para </a:t>
            </a:r>
            <a:r>
              <a:rPr lang="pt-BR" b="0" dirty="0"/>
              <a:t>equalizar e detectar</a:t>
            </a:r>
            <a:r>
              <a:rPr lang="pt-BR" b="0" baseline="0" dirty="0"/>
              <a:t> </a:t>
            </a:r>
            <a:r>
              <a:rPr lang="pt-BR" b="0" dirty="0"/>
              <a:t>sinais conjuntamente. </a:t>
            </a:r>
          </a:p>
          <a:p>
            <a:pPr marL="628650" lvl="1" indent="-171450" defTabSz="1686336">
              <a:buFont typeface="Arial" panose="020B0604020202020204" pitchFamily="34" charset="0"/>
              <a:buChar char="•"/>
              <a:defRPr/>
            </a:pPr>
            <a:r>
              <a:rPr lang="pt-BR" b="1" dirty="0"/>
              <a:t>Vantagens</a:t>
            </a:r>
            <a:r>
              <a:rPr lang="pt-BR" b="0" dirty="0"/>
              <a:t>: Menor custo e complexidade computacional. </a:t>
            </a:r>
          </a:p>
          <a:p>
            <a:pPr marL="171450" indent="-171450" defTabSz="1686336">
              <a:buFont typeface="Arial" panose="020B0604020202020204" pitchFamily="34" charset="0"/>
              <a:buChar char="•"/>
              <a:defRPr/>
            </a:pPr>
            <a:r>
              <a:rPr lang="pt-BR" b="1" dirty="0"/>
              <a:t>Comunicações em Ondas Milimétricas</a:t>
            </a:r>
          </a:p>
          <a:p>
            <a:pPr marL="628650" lvl="1" indent="-171450" defTabSz="1686336">
              <a:buFont typeface="Arial" panose="020B0604020202020204" pitchFamily="34" charset="0"/>
              <a:buChar char="•"/>
              <a:defRPr/>
            </a:pPr>
            <a:r>
              <a:rPr lang="pt-BR" b="0" dirty="0"/>
              <a:t>A comunicação na faixa de ondas milimétricas é predominantemente feita através de links com visada direta (LoS – Line of Sight) e portanto é facilmente susceptível a bloqueios. Um dispositivo móvel quando tem seu link com uma BS bloqueado inicia o que é</a:t>
            </a:r>
            <a:r>
              <a:rPr lang="pt-BR" b="0" baseline="0" dirty="0"/>
              <a:t> chamado de</a:t>
            </a:r>
            <a:r>
              <a:rPr lang="pt-BR" b="0" dirty="0"/>
              <a:t> processo de handover (procura por outra BS), isso leva a desconexão de sua sessão de comunicação, o que impacta na confiabilidade e aumenta a latência. IA pode</a:t>
            </a:r>
            <a:r>
              <a:rPr lang="pt-BR" b="0" baseline="0" dirty="0"/>
              <a:t> ser</a:t>
            </a:r>
            <a:r>
              <a:rPr lang="pt-BR" b="0" dirty="0"/>
              <a:t> usada para predizer que um link irá em breve ficar bloqueado, o que possibilita que a BS servindo o dispositivo faça um handover proativo (em background) deste dispositivo para outra BS.</a:t>
            </a:r>
          </a:p>
          <a:p>
            <a:pPr marL="628650" lvl="1" indent="-171450" defTabSz="1686336">
              <a:buFont typeface="Arial" panose="020B0604020202020204" pitchFamily="34" charset="0"/>
              <a:buChar char="•"/>
              <a:defRPr/>
            </a:pPr>
            <a:r>
              <a:rPr lang="pt-BR" b="1" dirty="0"/>
              <a:t>Vantagens</a:t>
            </a:r>
            <a:r>
              <a:rPr lang="pt-BR" b="0" dirty="0"/>
              <a:t>: A predição e handover proativo garantem alta confiabilidade e baixa latência nos sistemas móveis.</a:t>
            </a:r>
          </a:p>
          <a:p>
            <a:pPr marL="171450" indent="-171450" defTabSz="1686336">
              <a:buFont typeface="Arial" panose="020B0604020202020204" pitchFamily="34" charset="0"/>
              <a:buChar char="•"/>
              <a:defRPr/>
            </a:pPr>
            <a:r>
              <a:rPr lang="pt-BR" b="1" dirty="0"/>
              <a:t>Pré-distorção</a:t>
            </a:r>
          </a:p>
          <a:p>
            <a:pPr marL="628650" lvl="1" indent="-171450" defTabSz="1686336">
              <a:buFont typeface="Arial" panose="020B0604020202020204" pitchFamily="34" charset="0"/>
              <a:buChar char="•"/>
              <a:defRPr/>
            </a:pPr>
            <a:r>
              <a:rPr lang="pt-BR" b="0" dirty="0"/>
              <a:t>Amplificadores de potencia são inerentemente não-lineares quando operam em regimes de alta potência, o que introduz distorções dentro da banda desejada e produtos de intermodulação fora da banda desejada (ou seja, sinal é “</a:t>
            </a:r>
            <a:r>
              <a:rPr lang="pt-BR" b="0" i="1" dirty="0"/>
              <a:t>espirrado</a:t>
            </a:r>
            <a:r>
              <a:rPr lang="pt-BR" b="0" dirty="0"/>
              <a:t>” pra fora da banda). </a:t>
            </a:r>
          </a:p>
          <a:p>
            <a:pPr marL="628650" lvl="1" indent="-171450" defTabSz="1686336">
              <a:buFont typeface="Arial" panose="020B0604020202020204" pitchFamily="34" charset="0"/>
              <a:buChar char="•"/>
              <a:defRPr/>
            </a:pPr>
            <a:r>
              <a:rPr lang="pt-BR" b="0" dirty="0"/>
              <a:t>O dispositivo de pré-distorção introduz uma “</a:t>
            </a:r>
            <a:r>
              <a:rPr lang="pt-BR" b="0" i="1" dirty="0"/>
              <a:t>distorção</a:t>
            </a:r>
            <a:r>
              <a:rPr lang="pt-BR" b="0" dirty="0"/>
              <a:t> </a:t>
            </a:r>
            <a:r>
              <a:rPr lang="pt-BR" b="0" i="1" dirty="0"/>
              <a:t>inversa</a:t>
            </a:r>
            <a:r>
              <a:rPr lang="pt-BR" b="0" dirty="0"/>
              <a:t>” na entrada do amplificador, o que cancela, em teoria, qualquer não-linearidade que o amplificador possa apresentar.</a:t>
            </a:r>
          </a:p>
          <a:p>
            <a:pPr marL="628650" lvl="1" indent="-171450" defTabSz="1686336">
              <a:buFont typeface="Arial" panose="020B0604020202020204" pitchFamily="34" charset="0"/>
              <a:buChar char="•"/>
              <a:defRPr/>
            </a:pPr>
            <a:r>
              <a:rPr lang="pt-BR" b="0" dirty="0"/>
              <a:t>IA tem o potêncial para aprender uma curva de pré-distorção</a:t>
            </a:r>
            <a:r>
              <a:rPr lang="pt-BR" b="0" baseline="0" dirty="0"/>
              <a:t> capaz de mitigar os efeitos não-lineares dos amplificadores de RF.</a:t>
            </a:r>
            <a:endParaRPr lang="pt-BR" b="0" dirty="0"/>
          </a:p>
          <a:p>
            <a:pPr marL="628650" lvl="1" indent="-171450" defTabSz="1686336">
              <a:buFont typeface="Arial" panose="020B0604020202020204" pitchFamily="34" charset="0"/>
              <a:buChar char="•"/>
              <a:defRPr/>
            </a:pPr>
            <a:r>
              <a:rPr lang="pt-BR" b="1" dirty="0"/>
              <a:t>Vantagens</a:t>
            </a:r>
            <a:r>
              <a:rPr lang="pt-BR" b="0" dirty="0"/>
              <a:t>: O emprego de IA tem potencial para diminuir os custos e complexidade computacional dos</a:t>
            </a:r>
            <a:r>
              <a:rPr lang="pt-BR" b="0" baseline="0" dirty="0"/>
              <a:t> dispositivos de</a:t>
            </a:r>
            <a:r>
              <a:rPr lang="pt-BR" b="0" dirty="0"/>
              <a:t> pré-distorção.</a:t>
            </a:r>
            <a:endParaRPr lang="pt-BR" dirty="0"/>
          </a:p>
          <a:p>
            <a:endParaRPr lang="pt-BR" dirty="0"/>
          </a:p>
          <a:p>
            <a:r>
              <a:rPr lang="pt-BR" dirty="0"/>
              <a:t>Fonte: </a:t>
            </a:r>
            <a:r>
              <a:rPr lang="pt-BR" dirty="0">
                <a:hlinkClick r:id="rId3"/>
              </a:rPr>
              <a:t>https://mlc.committees.comsoc.org/research-library/</a:t>
            </a:r>
            <a:endParaRPr lang="pt-BR" dirty="0"/>
          </a:p>
          <a:p>
            <a:endParaRPr lang="pt-BR" dirty="0"/>
          </a:p>
          <a:p>
            <a:r>
              <a:rPr lang="pt-BR" b="1" dirty="0"/>
              <a:t>Goodput</a:t>
            </a:r>
            <a:r>
              <a:rPr lang="pt-BR" dirty="0"/>
              <a:t>: é o throughput no nível de aplicação de um</a:t>
            </a:r>
            <a:r>
              <a:rPr lang="pt-BR" baseline="0" dirty="0"/>
              <a:t> sistema de</a:t>
            </a:r>
            <a:r>
              <a:rPr lang="pt-BR" dirty="0"/>
              <a:t> comunicação; isto é, o número de bits de informação úteis entregues pelo</a:t>
            </a:r>
            <a:r>
              <a:rPr lang="pt-BR" baseline="0" dirty="0"/>
              <a:t> sistema </a:t>
            </a:r>
            <a:r>
              <a:rPr lang="pt-BR" dirty="0"/>
              <a:t>a um determinado destino por unidade de tempo.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904369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1670113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2612954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41</a:t>
            </a:fld>
            <a:endParaRPr lang="pt-BR"/>
          </a:p>
        </p:txBody>
      </p:sp>
    </p:spTree>
    <p:extLst>
      <p:ext uri="{BB962C8B-B14F-4D97-AF65-F5344CB8AC3E}">
        <p14:creationId xmlns:p14="http://schemas.microsoft.com/office/powerpoint/2010/main" val="3337267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Se comparados com servidores, equipados com dezenas de CPUs e </a:t>
            </a:r>
            <a:r>
              <a:rPr lang="pt-BR" dirty="0" err="1"/>
              <a:t>GPUs</a:t>
            </a:r>
            <a:r>
              <a:rPr lang="pt-BR" dirty="0"/>
              <a:t>, eles processadores e microcontroladores nestes dispositivos são muito menores e consomem muito menos energia, podendo executar soluções o tempo todo.</a:t>
            </a:r>
          </a:p>
          <a:p>
            <a:endParaRPr lang="pt-BR" dirty="0"/>
          </a:p>
          <a:p>
            <a:r>
              <a:rPr lang="pt-BR" dirty="0"/>
              <a:t>APU: </a:t>
            </a:r>
            <a:r>
              <a:rPr lang="pt-BR" dirty="0" err="1"/>
              <a:t>Application</a:t>
            </a:r>
            <a:r>
              <a:rPr lang="pt-BR" dirty="0"/>
              <a:t> processor (CPU+GPU)</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2354269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https://colab.research.google.com/github/zz4fap/tp555-ml/blob/main/exemplos/jupyter/Figura_2D.ipynb</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1576795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Aplicação constantemente ativa, pronta para receber e processar dados continuamente, sem interrupção. Ela opera em tempo real, coletando informações do ambiente e tomando ações imediatas. Essas aplicações são projetadas para monitoramento constante e resposta rápida a eventos.</a:t>
            </a:r>
          </a:p>
          <a:p>
            <a:pPr algn="l"/>
            <a:endParaRPr lang="pt-BR" b="0" i="0" dirty="0">
              <a:solidFill>
                <a:srgbClr val="374151"/>
              </a:solidFill>
              <a:effectLst/>
              <a:latin typeface="Söhne"/>
            </a:endParaRPr>
          </a:p>
          <a:p>
            <a:pPr algn="l"/>
            <a:endParaRPr lang="pt-BR" b="0" i="0" dirty="0">
              <a:solidFill>
                <a:srgbClr val="374151"/>
              </a:solidFill>
              <a:effectLst/>
              <a:latin typeface="Söhne"/>
            </a:endParaRPr>
          </a:p>
          <a:p>
            <a:pPr algn="l"/>
            <a:r>
              <a:rPr lang="pt-BR" b="0" i="0" dirty="0">
                <a:solidFill>
                  <a:srgbClr val="374151"/>
                </a:solidFill>
                <a:effectLst/>
                <a:latin typeface="Söhne"/>
              </a:rPr>
              <a:t>Uma aplicação "</a:t>
            </a:r>
            <a:r>
              <a:rPr lang="pt-BR" b="0" i="0" dirty="0" err="1">
                <a:solidFill>
                  <a:srgbClr val="374151"/>
                </a:solidFill>
                <a:effectLst/>
                <a:latin typeface="Söhne"/>
              </a:rPr>
              <a:t>always</a:t>
            </a:r>
            <a:r>
              <a:rPr lang="pt-BR" b="0" i="0" dirty="0">
                <a:solidFill>
                  <a:srgbClr val="374151"/>
                </a:solidFill>
                <a:effectLst/>
                <a:latin typeface="Söhne"/>
              </a:rPr>
              <a:t> </a:t>
            </a:r>
            <a:r>
              <a:rPr lang="pt-BR" b="0" i="0" dirty="0" err="1">
                <a:solidFill>
                  <a:srgbClr val="374151"/>
                </a:solidFill>
                <a:effectLst/>
                <a:latin typeface="Söhne"/>
              </a:rPr>
              <a:t>on</a:t>
            </a:r>
            <a:r>
              <a:rPr lang="pt-BR" b="0" i="0" dirty="0">
                <a:solidFill>
                  <a:srgbClr val="374151"/>
                </a:solidFill>
                <a:effectLst/>
                <a:latin typeface="Söhne"/>
              </a:rPr>
              <a:t>" no contexto de dispositivos </a:t>
            </a:r>
            <a:r>
              <a:rPr lang="pt-BR" b="0" i="0" dirty="0" err="1">
                <a:solidFill>
                  <a:srgbClr val="374151"/>
                </a:solidFill>
                <a:effectLst/>
                <a:latin typeface="Söhne"/>
              </a:rPr>
              <a:t>IoT</a:t>
            </a:r>
            <a:r>
              <a:rPr lang="pt-BR" b="0" i="0" dirty="0">
                <a:solidFill>
                  <a:srgbClr val="374151"/>
                </a:solidFill>
                <a:effectLst/>
                <a:latin typeface="Söhne"/>
              </a:rPr>
              <a:t> (Internet das Coisas) refere-se a uma aplicação que está sempre ativa e pronta para receber e processar dados continuamente, sem interrupção. Essas aplicações estão constantemente conectadas e monitorando o ambiente ao seu redor, coletando informações e respondendo em tempo real.</a:t>
            </a:r>
          </a:p>
          <a:p>
            <a:pPr algn="l"/>
            <a:r>
              <a:rPr lang="pt-BR" b="0" i="0" dirty="0">
                <a:solidFill>
                  <a:srgbClr val="374151"/>
                </a:solidFill>
                <a:effectLst/>
                <a:latin typeface="Söhne"/>
              </a:rPr>
              <a:t>Uma aplicação "</a:t>
            </a:r>
            <a:r>
              <a:rPr lang="pt-BR" b="0" i="0" dirty="0" err="1">
                <a:solidFill>
                  <a:srgbClr val="374151"/>
                </a:solidFill>
                <a:effectLst/>
                <a:latin typeface="Söhne"/>
              </a:rPr>
              <a:t>always</a:t>
            </a:r>
            <a:r>
              <a:rPr lang="pt-BR" b="0" i="0" dirty="0">
                <a:solidFill>
                  <a:srgbClr val="374151"/>
                </a:solidFill>
                <a:effectLst/>
                <a:latin typeface="Söhne"/>
              </a:rPr>
              <a:t> </a:t>
            </a:r>
            <a:r>
              <a:rPr lang="pt-BR" b="0" i="0" dirty="0" err="1">
                <a:solidFill>
                  <a:srgbClr val="374151"/>
                </a:solidFill>
                <a:effectLst/>
                <a:latin typeface="Söhne"/>
              </a:rPr>
              <a:t>on</a:t>
            </a:r>
            <a:r>
              <a:rPr lang="pt-BR" b="0" i="0" dirty="0">
                <a:solidFill>
                  <a:srgbClr val="374151"/>
                </a:solidFill>
                <a:effectLst/>
                <a:latin typeface="Söhne"/>
              </a:rPr>
              <a:t>" é projetada para operar continuamente, sem períodos de inatividade significativos. Isso é especialmente relevante em dispositivos </a:t>
            </a:r>
            <a:r>
              <a:rPr lang="pt-BR" b="0" i="0" dirty="0" err="1">
                <a:solidFill>
                  <a:srgbClr val="374151"/>
                </a:solidFill>
                <a:effectLst/>
                <a:latin typeface="Söhne"/>
              </a:rPr>
              <a:t>IoT</a:t>
            </a:r>
            <a:r>
              <a:rPr lang="pt-BR" b="0" i="0" dirty="0">
                <a:solidFill>
                  <a:srgbClr val="374151"/>
                </a:solidFill>
                <a:effectLst/>
                <a:latin typeface="Söhne"/>
              </a:rPr>
              <a:t> que exigem monitoramento constante, como sistemas de segurança, monitoramento de saúde, sistemas de automação industrial ou dispositivos de assistência virtual.</a:t>
            </a:r>
          </a:p>
          <a:p>
            <a:pPr algn="l"/>
            <a:r>
              <a:rPr lang="pt-BR" b="0" i="0" dirty="0">
                <a:solidFill>
                  <a:srgbClr val="374151"/>
                </a:solidFill>
                <a:effectLst/>
                <a:latin typeface="Söhne"/>
              </a:rPr>
              <a:t>Essas aplicações são capazes de processar os dados coletados em tempo real e tomar ações imediatas com base nas informações recebidas. Isso requer que o dispositivo </a:t>
            </a:r>
            <a:r>
              <a:rPr lang="pt-BR" b="0" i="0" dirty="0" err="1">
                <a:solidFill>
                  <a:srgbClr val="374151"/>
                </a:solidFill>
                <a:effectLst/>
                <a:latin typeface="Söhne"/>
              </a:rPr>
              <a:t>IoT</a:t>
            </a:r>
            <a:r>
              <a:rPr lang="pt-BR" b="0" i="0" dirty="0">
                <a:solidFill>
                  <a:srgbClr val="374151"/>
                </a:solidFill>
                <a:effectLst/>
                <a:latin typeface="Söhne"/>
              </a:rPr>
              <a:t> esteja sempre conectado à rede e disponível para receber dados de sensores, dispositivos de entrada ou outros dispositivos conectados.</a:t>
            </a:r>
          </a:p>
          <a:p>
            <a:pPr algn="l"/>
            <a:r>
              <a:rPr lang="pt-BR" b="0" i="0" dirty="0">
                <a:solidFill>
                  <a:srgbClr val="374151"/>
                </a:solidFill>
                <a:effectLst/>
                <a:latin typeface="Söhne"/>
              </a:rPr>
              <a:t>Ao ser "</a:t>
            </a:r>
            <a:r>
              <a:rPr lang="pt-BR" b="0" i="0" dirty="0" err="1">
                <a:solidFill>
                  <a:srgbClr val="374151"/>
                </a:solidFill>
                <a:effectLst/>
                <a:latin typeface="Söhne"/>
              </a:rPr>
              <a:t>always</a:t>
            </a:r>
            <a:r>
              <a:rPr lang="pt-BR" b="0" i="0" dirty="0">
                <a:solidFill>
                  <a:srgbClr val="374151"/>
                </a:solidFill>
                <a:effectLst/>
                <a:latin typeface="Söhne"/>
              </a:rPr>
              <a:t> </a:t>
            </a:r>
            <a:r>
              <a:rPr lang="pt-BR" b="0" i="0" dirty="0" err="1">
                <a:solidFill>
                  <a:srgbClr val="374151"/>
                </a:solidFill>
                <a:effectLst/>
                <a:latin typeface="Söhne"/>
              </a:rPr>
              <a:t>on</a:t>
            </a:r>
            <a:r>
              <a:rPr lang="pt-BR" b="0" i="0" dirty="0">
                <a:solidFill>
                  <a:srgbClr val="374151"/>
                </a:solidFill>
                <a:effectLst/>
                <a:latin typeface="Söhne"/>
              </a:rPr>
              <a:t>", uma aplicação </a:t>
            </a:r>
            <a:r>
              <a:rPr lang="pt-BR" b="0" i="0" dirty="0" err="1">
                <a:solidFill>
                  <a:srgbClr val="374151"/>
                </a:solidFill>
                <a:effectLst/>
                <a:latin typeface="Söhne"/>
              </a:rPr>
              <a:t>IoT</a:t>
            </a:r>
            <a:r>
              <a:rPr lang="pt-BR" b="0" i="0" dirty="0">
                <a:solidFill>
                  <a:srgbClr val="374151"/>
                </a:solidFill>
                <a:effectLst/>
                <a:latin typeface="Söhne"/>
              </a:rPr>
              <a:t> pode oferecer benefícios como resposta rápida a eventos, detecção precoce de problemas, automação eficiente e monitoramento contínuo. Essas aplicações são projetadas para fornecer informações em tempo real e permitir a interação constante com o ambiente ou com os usuários.</a:t>
            </a:r>
          </a:p>
          <a:p>
            <a:pPr algn="l"/>
            <a:r>
              <a:rPr lang="pt-BR" b="0" i="0" dirty="0">
                <a:solidFill>
                  <a:srgbClr val="374151"/>
                </a:solidFill>
                <a:effectLst/>
                <a:latin typeface="Söhne"/>
              </a:rPr>
              <a:t>É importante notar que a aplicação "</a:t>
            </a:r>
            <a:r>
              <a:rPr lang="pt-BR" b="0" i="0" dirty="0" err="1">
                <a:solidFill>
                  <a:srgbClr val="374151"/>
                </a:solidFill>
                <a:effectLst/>
                <a:latin typeface="Söhne"/>
              </a:rPr>
              <a:t>always</a:t>
            </a:r>
            <a:r>
              <a:rPr lang="pt-BR" b="0" i="0" dirty="0">
                <a:solidFill>
                  <a:srgbClr val="374151"/>
                </a:solidFill>
                <a:effectLst/>
                <a:latin typeface="Söhne"/>
              </a:rPr>
              <a:t> </a:t>
            </a:r>
            <a:r>
              <a:rPr lang="pt-BR" b="0" i="0" dirty="0" err="1">
                <a:solidFill>
                  <a:srgbClr val="374151"/>
                </a:solidFill>
                <a:effectLst/>
                <a:latin typeface="Söhne"/>
              </a:rPr>
              <a:t>on</a:t>
            </a:r>
            <a:r>
              <a:rPr lang="pt-BR" b="0" i="0" dirty="0">
                <a:solidFill>
                  <a:srgbClr val="374151"/>
                </a:solidFill>
                <a:effectLst/>
                <a:latin typeface="Söhne"/>
              </a:rPr>
              <a:t>" também pode consumir mais energia e recursos de processamento, já que está em funcionamento contínuo. Portanto, o gerenciamento eficiente de energia e a otimização de recursos são considerações importantes ao desenvolver e implantar tais aplicações em dispositivos </a:t>
            </a:r>
            <a:r>
              <a:rPr lang="pt-BR" b="0" i="0" dirty="0" err="1">
                <a:solidFill>
                  <a:srgbClr val="374151"/>
                </a:solidFill>
                <a:effectLst/>
                <a:latin typeface="Söhne"/>
              </a:rPr>
              <a:t>IoT</a:t>
            </a:r>
            <a:r>
              <a:rPr lang="pt-BR" b="0" i="0" dirty="0">
                <a:solidFill>
                  <a:srgbClr val="374151"/>
                </a:solidFill>
                <a:effectLst/>
                <a:latin typeface="Söhne"/>
              </a:rPr>
              <a:t>.</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39943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Computação na borda (</a:t>
            </a:r>
            <a:r>
              <a:rPr lang="pt-BR" b="0" i="0" dirty="0" err="1">
                <a:solidFill>
                  <a:srgbClr val="374151"/>
                </a:solidFill>
                <a:effectLst/>
                <a:latin typeface="Söhne"/>
              </a:rPr>
              <a:t>edge</a:t>
            </a:r>
            <a:r>
              <a:rPr lang="pt-BR" b="0" i="0" dirty="0">
                <a:solidFill>
                  <a:srgbClr val="374151"/>
                </a:solidFill>
                <a:effectLst/>
                <a:latin typeface="Söhne"/>
              </a:rPr>
              <a:t> </a:t>
            </a:r>
            <a:r>
              <a:rPr lang="pt-BR" b="0" i="0" dirty="0" err="1">
                <a:solidFill>
                  <a:srgbClr val="374151"/>
                </a:solidFill>
                <a:effectLst/>
                <a:latin typeface="Söhne"/>
              </a:rPr>
              <a:t>computing</a:t>
            </a:r>
            <a:r>
              <a:rPr lang="pt-BR" b="0" i="0" dirty="0">
                <a:solidFill>
                  <a:srgbClr val="374151"/>
                </a:solidFill>
                <a:effectLst/>
                <a:latin typeface="Söhne"/>
              </a:rPr>
              <a:t>) é um paradigma de computação distribuída que envolve o processamento e armazenamento de dados próximos à fonte geradora, ou seja, próximo aos dispositivos e sensores que coletam os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855712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Falei de IA e ML, mas não expliquei o que são.</a:t>
            </a:r>
          </a:p>
          <a:p>
            <a:endParaRPr lang="pt-BR" dirty="0"/>
          </a:p>
          <a:p>
            <a:r>
              <a:rPr lang="pt-BR" sz="1200" b="1" dirty="0"/>
              <a:t>IA</a:t>
            </a:r>
            <a:r>
              <a:rPr lang="pt-BR" sz="1200" dirty="0"/>
              <a:t>: técnicas que façam as máquinas sentirem, verem, raciocinar, agir, aprender e se adaptar como humanos.</a:t>
            </a:r>
          </a:p>
          <a:p>
            <a:endParaRPr lang="pt-BR" sz="1200" dirty="0"/>
          </a:p>
          <a:p>
            <a:r>
              <a:rPr lang="pt-BR" b="0" i="0" dirty="0">
                <a:solidFill>
                  <a:srgbClr val="374151"/>
                </a:solidFill>
                <a:effectLst/>
                <a:latin typeface="Söhne"/>
              </a:rPr>
              <a:t>Redes neurais artificiais (</a:t>
            </a:r>
            <a:r>
              <a:rPr lang="pt-BR" b="0" i="0" dirty="0" err="1">
                <a:solidFill>
                  <a:srgbClr val="374151"/>
                </a:solidFill>
                <a:effectLst/>
                <a:latin typeface="Söhne"/>
              </a:rPr>
              <a:t>RNAs</a:t>
            </a:r>
            <a:r>
              <a:rPr lang="pt-BR" b="0" i="0" dirty="0">
                <a:solidFill>
                  <a:srgbClr val="374151"/>
                </a:solidFill>
                <a:effectLst/>
                <a:latin typeface="Söhne"/>
              </a:rPr>
              <a:t>) são modelos matemáticos e computacionais inspirados no funcionamento dos neurônios biológicos do cérebro humano. Elas são uma forma de aprendizado de máquina (</a:t>
            </a:r>
            <a:r>
              <a:rPr lang="pt-BR" b="0" i="0" dirty="0" err="1">
                <a:solidFill>
                  <a:srgbClr val="374151"/>
                </a:solidFill>
                <a:effectLst/>
                <a:latin typeface="Söhne"/>
              </a:rPr>
              <a:t>Machine</a:t>
            </a:r>
            <a:r>
              <a:rPr lang="pt-BR" b="0" i="0" dirty="0">
                <a:solidFill>
                  <a:srgbClr val="374151"/>
                </a:solidFill>
                <a:effectLst/>
                <a:latin typeface="Söhne"/>
              </a:rPr>
              <a:t> Learning) que busca simular o processo de aprendizado e tomada de decisões do cérebro humano.</a:t>
            </a:r>
            <a:endParaRPr lang="pt-BR" dirty="0"/>
          </a:p>
          <a:p>
            <a:endParaRPr lang="pt-BR" dirty="0"/>
          </a:p>
          <a:p>
            <a:r>
              <a:rPr lang="pt-BR" b="0" i="0" dirty="0" err="1">
                <a:solidFill>
                  <a:srgbClr val="374151"/>
                </a:solidFill>
                <a:effectLst/>
                <a:latin typeface="Söhne"/>
              </a:rPr>
              <a:t>Deep</a:t>
            </a:r>
            <a:r>
              <a:rPr lang="pt-BR" b="0" i="0" dirty="0">
                <a:solidFill>
                  <a:srgbClr val="374151"/>
                </a:solidFill>
                <a:effectLst/>
                <a:latin typeface="Söhne"/>
              </a:rPr>
              <a:t> </a:t>
            </a:r>
            <a:r>
              <a:rPr lang="pt-BR" b="0" i="0" dirty="0" err="1">
                <a:solidFill>
                  <a:srgbClr val="374151"/>
                </a:solidFill>
                <a:effectLst/>
                <a:latin typeface="Söhne"/>
              </a:rPr>
              <a:t>learning</a:t>
            </a:r>
            <a:r>
              <a:rPr lang="pt-BR" b="0" i="0" dirty="0">
                <a:solidFill>
                  <a:srgbClr val="374151"/>
                </a:solidFill>
                <a:effectLst/>
                <a:latin typeface="Söhne"/>
              </a:rPr>
              <a:t> envolve o treinamento de redes neurais profundas com múltiplas camadas para aprender representações complexas de dados. Essas redes podem ter dezenas, centenas ou até mesmo milhares de camadas, permitindo a extração de recursos e padrões em diferentes níveis de abstração. O </a:t>
            </a:r>
            <a:r>
              <a:rPr lang="pt-BR" b="0" i="0" dirty="0" err="1">
                <a:solidFill>
                  <a:srgbClr val="374151"/>
                </a:solidFill>
                <a:effectLst/>
                <a:latin typeface="Söhne"/>
              </a:rPr>
              <a:t>deep</a:t>
            </a:r>
            <a:r>
              <a:rPr lang="pt-BR" b="0" i="0" dirty="0">
                <a:solidFill>
                  <a:srgbClr val="374151"/>
                </a:solidFill>
                <a:effectLst/>
                <a:latin typeface="Söhne"/>
              </a:rPr>
              <a:t> </a:t>
            </a:r>
            <a:r>
              <a:rPr lang="pt-BR" b="0" i="0" dirty="0" err="1">
                <a:solidFill>
                  <a:srgbClr val="374151"/>
                </a:solidFill>
                <a:effectLst/>
                <a:latin typeface="Söhne"/>
              </a:rPr>
              <a:t>learning</a:t>
            </a:r>
            <a:r>
              <a:rPr lang="pt-BR" b="0" i="0" dirty="0">
                <a:solidFill>
                  <a:srgbClr val="374151"/>
                </a:solidFill>
                <a:effectLst/>
                <a:latin typeface="Söhne"/>
              </a:rPr>
              <a:t> é uma aplicação especializada de redes neurais em tarefas de aprendizado de máquina com grandes quantidades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30085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objetivo da manutenção preventiva é evitar ou reduzir a ocorrência de falhas inesperadas, interrupções no funcionamento e custos associados a reparos emergenciais, aumentando a vida útil dos equipamentos.</a:t>
            </a:r>
            <a:endParaRPr lang="pt-BR" dirty="0"/>
          </a:p>
          <a:p>
            <a:endParaRPr lang="pt-BR" dirty="0"/>
          </a:p>
          <a:p>
            <a:r>
              <a:rPr lang="pt-BR" dirty="0"/>
              <a:t>Dispositivos </a:t>
            </a:r>
            <a:r>
              <a:rPr lang="pt-BR" dirty="0" err="1"/>
              <a:t>IoT</a:t>
            </a:r>
            <a:r>
              <a:rPr lang="pt-BR" dirty="0"/>
              <a:t> podem ser usados para monitorar continuamente as máquinas em busca de mau funcionamento e prever problemas antes que eles aconteçam</a:t>
            </a:r>
          </a:p>
          <a:p>
            <a:endParaRPr lang="pt-BR" dirty="0"/>
          </a:p>
          <a:p>
            <a:r>
              <a:rPr lang="pt-BR" dirty="0"/>
              <a:t>Referência</a:t>
            </a:r>
          </a:p>
          <a:p>
            <a:endParaRPr lang="pt-BR" dirty="0"/>
          </a:p>
          <a:p>
            <a:r>
              <a:rPr lang="pt-BR" dirty="0"/>
              <a:t>[1] https://www.datacamp.com/blog/what-is-tinyml-tiny-machine-learning</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1384076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743426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crescimento explosivo do aprendizado de máquina e a facilidade de uso de plataformas como o </a:t>
            </a:r>
            <a:r>
              <a:rPr lang="pt-BR" dirty="0" err="1"/>
              <a:t>TensorFlow</a:t>
            </a:r>
            <a:r>
              <a:rPr lang="pt-BR" dirty="0"/>
              <a:t> (TF) o tornam um tópico de estudo indispensável para o estudante moderno de ciência da computação. Ao mesmo tempo, a difusão de dispositivos incorporados de ultrabaixo consumo de energia, juntamente com a introdução de estruturas de aprendizado de máquina incorporadas, como o </a:t>
            </a:r>
            <a:r>
              <a:rPr lang="pt-BR" dirty="0" err="1"/>
              <a:t>TensorFlow</a:t>
            </a:r>
            <a:r>
              <a:rPr lang="pt-BR" dirty="0"/>
              <a:t> Lite para microcontroladores, permitirá a proliferação em massa de dispositivos IoT alimentados por IA. Como tal, criamos um curso introdutório na interseção de Aprendizado de Máquina e Dispositivos IoT Incorporados. Fornecemos informações básicas sobre ambos os tópicos e, em seguida, mergulhamos nos desafios únicos enfrentados nesse ponto de interseção com tarefas práticas.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269993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11/07/2023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11/07/2023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11/07/2023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11/07/2023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11/07/2023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11/07/2023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11/07/2023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11/07/2023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11/07/2023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11/07/2023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11/07/2023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11/07/2023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4.png"/><Relationship Id="rId7"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scholar.harvard.edu/vijay-janapa-reddi/classes/cs249r-tiny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hyperlink" Target="https://github.com/Mjrovai/UNIFEI-IESTI01-TinyML-2022.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s>
</file>

<file path=ppt/slides/_rels/slide19.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8.jpeg"/><Relationship Id="rId4" Type="http://schemas.openxmlformats.org/officeDocument/2006/relationships/image" Target="../media/image39.png"/><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4.png"/><Relationship Id="rId3" Type="http://schemas.openxmlformats.org/officeDocument/2006/relationships/image" Target="../media/image62.jpeg"/><Relationship Id="rId7" Type="http://schemas.openxmlformats.org/officeDocument/2006/relationships/image" Target="../media/image66.png"/><Relationship Id="rId12"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55.png"/><Relationship Id="rId5" Type="http://schemas.openxmlformats.org/officeDocument/2006/relationships/image" Target="../media/image64.png"/><Relationship Id="rId15" Type="http://schemas.openxmlformats.org/officeDocument/2006/relationships/image" Target="../media/image58.jpeg"/><Relationship Id="rId10" Type="http://schemas.openxmlformats.org/officeDocument/2006/relationships/image" Target="../media/image39.png"/><Relationship Id="rId4" Type="http://schemas.openxmlformats.org/officeDocument/2006/relationships/image" Target="../media/image63.png"/><Relationship Id="rId9" Type="http://schemas.openxmlformats.org/officeDocument/2006/relationships/image" Target="../media/image68.jpeg"/><Relationship Id="rId1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hyperlink" Target="https://posinatel-my.sharepoint.com/:f:/g/personal/felipe_figueiredo_inatel_br/EnaqVB3NwAZLtlMiM06Nj4EBOIWqI_1CoeTn1IcAPHbtWg?e=mCIkBc"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pq4NNIYar9o&amp;list=PLRc6ZYt68prVXAhwY1JD6DFc3BJGmJriq&amp;pp=gAQBiAQB" TargetMode="External"/><Relationship Id="rId2" Type="http://schemas.openxmlformats.org/officeDocument/2006/relationships/hyperlink" Target="https://github.com/zz4fap/tp557-io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P9h7r_xhWc8&amp;ab_channel=MarceloRovai" TargetMode="External"/><Relationship Id="rId13" Type="http://schemas.openxmlformats.org/officeDocument/2006/relationships/hyperlink" Target="https://www.youtube.com/watch?v=vswoWrOpC1s&amp;ab_channel=MarceloRovai" TargetMode="External"/><Relationship Id="rId3" Type="http://schemas.openxmlformats.org/officeDocument/2006/relationships/hyperlink" Target="https://news.epfl.ch/news/deepbreath-using-deep-learning-to-identify-respi-2/?utm_campaign=One%20More%20Epoch&amp;utm_medium=email&amp;_hsmi=266037517&amp;_hsenc=p2ANqtz-_DlKy1VsoQOOaAeaMEfotzL9Z41h-uFZ8nCCLEopn6clslsbGBS7lLnX9ZnJ8TJH8rck9FAvc-K67ziuy7A3EVC-IXPA&amp;utm_content=266037517&amp;utm_source=hs_email" TargetMode="External"/><Relationship Id="rId7" Type="http://schemas.openxmlformats.org/officeDocument/2006/relationships/hyperlink" Target="https://www.edgeimpulse.com/blog/elevating-quality-standards-with-ai?utm_campaign=One%20More%20Epoch&amp;utm_medium=email&amp;_hsmi=266037517&amp;_hsenc=p2ANqtz-8EIZt4ukFLp-GUfMo6kk_OnSFZ1bcH5bidCwcxohPYw1mL12Ewj-6ncXJ0s51OwlQQUSBCQ7-h8EGtgbo4WEjau7KXLQ&amp;utm_content=266037517&amp;utm_source=hs_email" TargetMode="External"/><Relationship Id="rId12" Type="http://schemas.openxmlformats.org/officeDocument/2006/relationships/hyperlink" Target="https://www.youtube.com/watch?v=QCH9iYNjDJc&amp;ab_channel=MarceloRovai" TargetMode="External"/><Relationship Id="rId17" Type="http://schemas.openxmlformats.org/officeDocument/2006/relationships/hyperlink" Target="https://www.youtube.com/watch?v=RxlHRyaRfBc&amp;ab_channel=MarceloRovai" TargetMode="External"/><Relationship Id="rId2" Type="http://schemas.openxmlformats.org/officeDocument/2006/relationships/hyperlink" Target="https://github.com/Mjrovai/UNIFEI-IESTI01-TinyML-2021.2/blob/main/00_Curse_Folder/Group%20Project/final_reports/3-Sistema%20de%20identificac%CC%A7a%CC%83o%20de%20falhas%20em%20rolamentos.pdf" TargetMode="External"/><Relationship Id="rId16" Type="http://schemas.openxmlformats.org/officeDocument/2006/relationships/hyperlink" Target="https://www.youtube.com/watch?v=jeRetSaqm1w&amp;ab_channel=MarceloRovai" TargetMode="External"/><Relationship Id="rId1" Type="http://schemas.openxmlformats.org/officeDocument/2006/relationships/slideLayout" Target="../slideLayouts/slideLayout2.xml"/><Relationship Id="rId6" Type="http://schemas.openxmlformats.org/officeDocument/2006/relationships/hyperlink" Target="https://www.edgeimpulse.com/blog/straightening-out-posture-in-the-workplace?utm_campaign=One%20More%20Epoch&amp;utm_medium=email&amp;_hsmi=266037517&amp;_hsenc=p2ANqtz-9EkND72tAZgtA9IuIlYcLOGaW9ZCimPhaVnaw5l-3IR_QUQjbuMo4kPizqHCgxsWonUQ8RX_fpHYNn8t7Q8xKZPndfEQ&amp;utm_content=266037517&amp;utm_source=hs_email" TargetMode="External"/><Relationship Id="rId11" Type="http://schemas.openxmlformats.org/officeDocument/2006/relationships/hyperlink" Target="https://www.youtube.com/watch?v=DbujrQEzVy8&amp;ab_channel=MarceloRovai" TargetMode="External"/><Relationship Id="rId5" Type="http://schemas.openxmlformats.org/officeDocument/2006/relationships/hyperlink" Target="https://www.freethink.com/robots-ai/spotted-lanternfly-robot?amp=1&amp;utm_campaign=One%20More%20Epoch&amp;utm_medium=email&amp;_hsmi=266037517&amp;_hsenc=p2ANqtz-8X5S5CW0CZPyxBl_gZMcp6YK5DEN0SvfamekDleNgLcsJqFLngNffrXROkWO701Cgwq6NSPC84Oj1doCYTZS38TS4ZaQ&amp;utm_content=266037517&amp;utm_source=hs_email" TargetMode="External"/><Relationship Id="rId15" Type="http://schemas.openxmlformats.org/officeDocument/2006/relationships/hyperlink" Target="https://www.youtube.com/watch?v=7Lca8lfdKAI&amp;ab_channel=MarceloRovai" TargetMode="External"/><Relationship Id="rId10" Type="http://schemas.openxmlformats.org/officeDocument/2006/relationships/hyperlink" Target="https://www.youtube.com/watch?v=rV6lmdJqsvc&amp;ab_channel=MarceloRovai" TargetMode="External"/><Relationship Id="rId4" Type="http://schemas.openxmlformats.org/officeDocument/2006/relationships/hyperlink" Target="https://www.eenewseurope.com/en/ai-diagnoses-a-vehicle-by-its-sound/?utm_campaign=One%20More%20Epoch&amp;utm_medium=email&amp;_hsmi=266037517&amp;_hsenc=p2ANqtz--mvGlZwwyTH8oH2jaKV1LWftKXVDMuwbk9Kj-n9FyIJ7hOt4RGO-wHMuUCOxG28hE4fXezsLIVXcZSaffyQudJdCOgPQ&amp;utm_content=266037517&amp;utm_source=hs_email" TargetMode="External"/><Relationship Id="rId9" Type="http://schemas.openxmlformats.org/officeDocument/2006/relationships/hyperlink" Target="https://www.youtube.com/watch?v=gjVJFaGKl6E&amp;ab_channel=MarceloRovai" TargetMode="External"/><Relationship Id="rId14" Type="http://schemas.openxmlformats.org/officeDocument/2006/relationships/hyperlink" Target="https://www.youtube.com/watch?v=70ySBIPzvJk&amp;ab_channel=MarceloRovai"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jpeg"/></Relationships>
</file>

<file path=ppt/slides/_rels/slide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5.png"/><Relationship Id="rId7" Type="http://schemas.openxmlformats.org/officeDocument/2006/relationships/image" Target="../media/image39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0.png"/><Relationship Id="rId4" Type="http://schemas.openxmlformats.org/officeDocument/2006/relationships/image" Target="../media/image36.png"/><Relationship Id="rId9" Type="http://schemas.openxmlformats.org/officeDocument/2006/relationships/image" Target="../media/image7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hyperlink" Target="https://mlc.committees.comsoc.org/research-library/"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3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41.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1.jpeg"/><Relationship Id="rId4" Type="http://schemas.openxmlformats.org/officeDocument/2006/relationships/hyperlink" Target="https://www.youtube.com/watch?v=inN8seMm7UI"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colab.research.google.com/github/zz4fap/tp555-ml/blob/main/exemplos/jupyter/Figura_2D.ipynb" TargetMode="External"/><Relationship Id="rId5" Type="http://schemas.openxmlformats.org/officeDocument/2006/relationships/image" Target="../media/image92.jpe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0.png"/><Relationship Id="rId7" Type="http://schemas.openxmlformats.org/officeDocument/2006/relationships/image" Target="../media/image16.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pn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jpe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Introdução ao curso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1CE8D5-1036-D291-05B2-FD877D4D1336}"/>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0EE9339D-504F-4D03-F5CA-74F9402A86F5}"/>
              </a:ext>
            </a:extLst>
          </p:cNvPr>
          <p:cNvSpPr>
            <a:spLocks noGrp="1"/>
          </p:cNvSpPr>
          <p:nvPr>
            <p:ph idx="1"/>
          </p:nvPr>
        </p:nvSpPr>
        <p:spPr>
          <a:xfrm>
            <a:off x="838199" y="1825624"/>
            <a:ext cx="6443950" cy="5032375"/>
          </a:xfrm>
        </p:spPr>
        <p:txBody>
          <a:bodyPr>
            <a:normAutofit fontScale="92500"/>
          </a:bodyPr>
          <a:lstStyle/>
          <a:p>
            <a:pPr marL="0" indent="0">
              <a:buNone/>
            </a:pPr>
            <a:r>
              <a:rPr lang="pt-BR" sz="4200" b="1" dirty="0"/>
              <a:t>Monitoramento e rastreio de bens</a:t>
            </a:r>
          </a:p>
          <a:p>
            <a:pPr marL="0" indent="0">
              <a:buNone/>
            </a:pPr>
            <a:endParaRPr lang="pt-BR" dirty="0"/>
          </a:p>
          <a:p>
            <a:r>
              <a:rPr lang="pt-BR" b="1" dirty="0"/>
              <a:t>Aplicações</a:t>
            </a:r>
            <a:r>
              <a:rPr lang="pt-BR" dirty="0"/>
              <a:t>:</a:t>
            </a:r>
          </a:p>
          <a:p>
            <a:pPr lvl="1">
              <a:buFont typeface="Wingdings" panose="05000000000000000000" pitchFamily="2" charset="2"/>
              <a:buChar char="§"/>
            </a:pPr>
            <a:r>
              <a:rPr lang="pt-BR" dirty="0"/>
              <a:t>Monitoramento da saúde de animais e lavouras.</a:t>
            </a:r>
          </a:p>
          <a:p>
            <a:pPr lvl="1">
              <a:buFont typeface="Wingdings" panose="05000000000000000000" pitchFamily="2" charset="2"/>
              <a:buChar char="§"/>
            </a:pPr>
            <a:r>
              <a:rPr lang="pt-BR" dirty="0"/>
              <a:t>Classificação de doenças do café.</a:t>
            </a:r>
          </a:p>
          <a:p>
            <a:pPr lvl="1">
              <a:buFont typeface="Wingdings" panose="05000000000000000000" pitchFamily="2" charset="2"/>
              <a:buChar char="§"/>
            </a:pPr>
            <a:r>
              <a:rPr lang="pt-BR" dirty="0"/>
              <a:t>Detecção de incêndios.</a:t>
            </a:r>
          </a:p>
          <a:p>
            <a:pPr marL="0" indent="0">
              <a:buNone/>
            </a:pPr>
            <a:endParaRPr lang="pt-BR" dirty="0"/>
          </a:p>
          <a:p>
            <a:r>
              <a:rPr lang="pt-BR" b="1" dirty="0"/>
              <a:t>Sensores que podem ser utilizados</a:t>
            </a:r>
            <a:r>
              <a:rPr lang="pt-BR" dirty="0"/>
              <a:t>: movimento, temperatura, humidade, posição, áudio, câmera.</a:t>
            </a:r>
          </a:p>
        </p:txBody>
      </p:sp>
      <p:pic>
        <p:nvPicPr>
          <p:cNvPr id="6" name="Imagem 5">
            <a:extLst>
              <a:ext uri="{FF2B5EF4-FFF2-40B4-BE49-F238E27FC236}">
                <a16:creationId xmlns:a16="http://schemas.microsoft.com/office/drawing/2014/main" id="{3E678A4C-F6F3-8115-816A-B62C2AD30971}"/>
              </a:ext>
            </a:extLst>
          </p:cNvPr>
          <p:cNvPicPr>
            <a:picLocks noChangeAspect="1"/>
          </p:cNvPicPr>
          <p:nvPr/>
        </p:nvPicPr>
        <p:blipFill>
          <a:blip r:embed="rId2"/>
          <a:stretch>
            <a:fillRect/>
          </a:stretch>
        </p:blipFill>
        <p:spPr>
          <a:xfrm>
            <a:off x="7282148" y="1892244"/>
            <a:ext cx="1791115" cy="2297465"/>
          </a:xfrm>
          <a:prstGeom prst="rect">
            <a:avLst/>
          </a:prstGeom>
        </p:spPr>
      </p:pic>
      <p:pic>
        <p:nvPicPr>
          <p:cNvPr id="9" name="Imagem 8">
            <a:extLst>
              <a:ext uri="{FF2B5EF4-FFF2-40B4-BE49-F238E27FC236}">
                <a16:creationId xmlns:a16="http://schemas.microsoft.com/office/drawing/2014/main" id="{499908F3-DFE8-25EC-4A27-A366FC679A2E}"/>
              </a:ext>
            </a:extLst>
          </p:cNvPr>
          <p:cNvPicPr>
            <a:picLocks noChangeAspect="1"/>
          </p:cNvPicPr>
          <p:nvPr/>
        </p:nvPicPr>
        <p:blipFill>
          <a:blip r:embed="rId3"/>
          <a:stretch>
            <a:fillRect/>
          </a:stretch>
        </p:blipFill>
        <p:spPr>
          <a:xfrm>
            <a:off x="7549055" y="4842319"/>
            <a:ext cx="3048417" cy="1783927"/>
          </a:xfrm>
          <a:prstGeom prst="rect">
            <a:avLst/>
          </a:prstGeom>
        </p:spPr>
      </p:pic>
      <p:pic>
        <p:nvPicPr>
          <p:cNvPr id="11" name="Imagem 10">
            <a:extLst>
              <a:ext uri="{FF2B5EF4-FFF2-40B4-BE49-F238E27FC236}">
                <a16:creationId xmlns:a16="http://schemas.microsoft.com/office/drawing/2014/main" id="{29EB69F4-D031-CE2E-0C0D-74BE8C575D46}"/>
              </a:ext>
            </a:extLst>
          </p:cNvPr>
          <p:cNvPicPr>
            <a:picLocks noChangeAspect="1"/>
          </p:cNvPicPr>
          <p:nvPr/>
        </p:nvPicPr>
        <p:blipFill>
          <a:blip r:embed="rId4"/>
          <a:stretch>
            <a:fillRect/>
          </a:stretch>
        </p:blipFill>
        <p:spPr>
          <a:xfrm>
            <a:off x="9459629" y="2611605"/>
            <a:ext cx="2603841" cy="1962407"/>
          </a:xfrm>
          <a:prstGeom prst="rect">
            <a:avLst/>
          </a:prstGeom>
        </p:spPr>
      </p:pic>
      <p:pic>
        <p:nvPicPr>
          <p:cNvPr id="5122" name="Picture 2">
            <a:extLst>
              <a:ext uri="{FF2B5EF4-FFF2-40B4-BE49-F238E27FC236}">
                <a16:creationId xmlns:a16="http://schemas.microsoft.com/office/drawing/2014/main" id="{EA134BA6-763C-0D6B-F1B4-19DD00D835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9629" y="535335"/>
            <a:ext cx="2418151" cy="180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215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1CE8D5-1036-D291-05B2-FD877D4D1336}"/>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0EE9339D-504F-4D03-F5CA-74F9402A86F5}"/>
              </a:ext>
            </a:extLst>
          </p:cNvPr>
          <p:cNvSpPr>
            <a:spLocks noGrp="1"/>
          </p:cNvSpPr>
          <p:nvPr>
            <p:ph idx="1"/>
          </p:nvPr>
        </p:nvSpPr>
        <p:spPr>
          <a:xfrm>
            <a:off x="838200" y="1825624"/>
            <a:ext cx="6399882" cy="5032375"/>
          </a:xfrm>
        </p:spPr>
        <p:txBody>
          <a:bodyPr>
            <a:normAutofit fontScale="92500" lnSpcReduction="20000"/>
          </a:bodyPr>
          <a:lstStyle/>
          <a:p>
            <a:pPr marL="0" indent="0">
              <a:buNone/>
            </a:pPr>
            <a:r>
              <a:rPr lang="pt-BR" sz="4200" b="1" dirty="0"/>
              <a:t>E-</a:t>
            </a:r>
            <a:r>
              <a:rPr lang="pt-BR" sz="4200" b="1" dirty="0" err="1"/>
              <a:t>health</a:t>
            </a:r>
            <a:endParaRPr lang="pt-BR" sz="4200" b="1" dirty="0"/>
          </a:p>
          <a:p>
            <a:pPr marL="0" indent="0">
              <a:buNone/>
            </a:pPr>
            <a:endParaRPr lang="pt-BR" dirty="0"/>
          </a:p>
          <a:p>
            <a:r>
              <a:rPr lang="pt-BR" b="1" dirty="0"/>
              <a:t>Aplicações</a:t>
            </a:r>
            <a:r>
              <a:rPr lang="pt-BR" dirty="0"/>
              <a:t>: </a:t>
            </a:r>
          </a:p>
          <a:p>
            <a:pPr lvl="1">
              <a:buFont typeface="Wingdings" panose="05000000000000000000" pitchFamily="2" charset="2"/>
              <a:buChar char="§"/>
            </a:pPr>
            <a:r>
              <a:rPr lang="pt-BR" dirty="0"/>
              <a:t>Detecção de fibrilação arterial em sinais eletrocardiograma.</a:t>
            </a:r>
          </a:p>
          <a:p>
            <a:pPr lvl="1">
              <a:buFont typeface="Wingdings" panose="05000000000000000000" pitchFamily="2" charset="2"/>
              <a:buChar char="§"/>
            </a:pPr>
            <a:r>
              <a:rPr lang="pt-BR" dirty="0"/>
              <a:t>Detecção de doenças pulmonares (e.g., COVID, pneumonia).</a:t>
            </a:r>
          </a:p>
          <a:p>
            <a:pPr lvl="1">
              <a:buFont typeface="Wingdings" panose="05000000000000000000" pitchFamily="2" charset="2"/>
              <a:buChar char="§"/>
            </a:pPr>
            <a:r>
              <a:rPr lang="pt-BR" dirty="0"/>
              <a:t>Detecção de apneia do sono.</a:t>
            </a:r>
          </a:p>
          <a:p>
            <a:pPr lvl="1">
              <a:buFont typeface="Wingdings" panose="05000000000000000000" pitchFamily="2" charset="2"/>
              <a:buChar char="§"/>
            </a:pPr>
            <a:r>
              <a:rPr lang="pt-BR" dirty="0"/>
              <a:t>Detecção de posturas incorretas.</a:t>
            </a:r>
          </a:p>
          <a:p>
            <a:pPr lvl="1">
              <a:buFont typeface="Wingdings" panose="05000000000000000000" pitchFamily="2" charset="2"/>
              <a:buChar char="§"/>
            </a:pPr>
            <a:r>
              <a:rPr lang="pt-BR" dirty="0"/>
              <a:t>Previsão de Hospitalização por Insuficiência Cardíaca</a:t>
            </a:r>
          </a:p>
          <a:p>
            <a:pPr marL="0" indent="0">
              <a:buNone/>
            </a:pPr>
            <a:endParaRPr lang="pt-BR" dirty="0"/>
          </a:p>
          <a:p>
            <a:r>
              <a:rPr lang="pt-BR" b="1" dirty="0"/>
              <a:t>Sensores que podem ser utilizados</a:t>
            </a:r>
            <a:r>
              <a:rPr lang="pt-BR" dirty="0"/>
              <a:t>: movimento, áudio, imagem e ECG.</a:t>
            </a:r>
          </a:p>
          <a:p>
            <a:pPr marL="0" indent="0">
              <a:buNone/>
            </a:pPr>
            <a:endParaRPr lang="pt-BR" dirty="0"/>
          </a:p>
        </p:txBody>
      </p:sp>
      <p:pic>
        <p:nvPicPr>
          <p:cNvPr id="5" name="Imagem 4">
            <a:extLst>
              <a:ext uri="{FF2B5EF4-FFF2-40B4-BE49-F238E27FC236}">
                <a16:creationId xmlns:a16="http://schemas.microsoft.com/office/drawing/2014/main" id="{B899DA22-F456-4FA6-7ADC-D1C10E3E78A9}"/>
              </a:ext>
            </a:extLst>
          </p:cNvPr>
          <p:cNvPicPr>
            <a:picLocks noChangeAspect="1"/>
          </p:cNvPicPr>
          <p:nvPr/>
        </p:nvPicPr>
        <p:blipFill>
          <a:blip r:embed="rId3"/>
          <a:stretch>
            <a:fillRect/>
          </a:stretch>
        </p:blipFill>
        <p:spPr>
          <a:xfrm>
            <a:off x="6995710" y="328613"/>
            <a:ext cx="2943495" cy="2215367"/>
          </a:xfrm>
          <a:prstGeom prst="rect">
            <a:avLst/>
          </a:prstGeom>
        </p:spPr>
      </p:pic>
      <p:pic>
        <p:nvPicPr>
          <p:cNvPr id="6146" name="Picture 2" descr="Applications of TinyML in healthcare for a safer future">
            <a:extLst>
              <a:ext uri="{FF2B5EF4-FFF2-40B4-BE49-F238E27FC236}">
                <a16:creationId xmlns:a16="http://schemas.microsoft.com/office/drawing/2014/main" id="{7AF2BF75-ED70-8E4C-0029-B76774807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2452" y="2732183"/>
            <a:ext cx="3444580" cy="172229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36E191A-CA53-A6BD-E0E1-F39853E285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732" t="17670" r="8483" b="17752"/>
          <a:stretch/>
        </p:blipFill>
        <p:spPr bwMode="auto">
          <a:xfrm>
            <a:off x="6995710" y="4743666"/>
            <a:ext cx="3800819" cy="1976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44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E7398B-A900-61B5-8621-DCCF26C6973A}"/>
              </a:ext>
            </a:extLst>
          </p:cNvPr>
          <p:cNvSpPr>
            <a:spLocks noGrp="1"/>
          </p:cNvSpPr>
          <p:nvPr>
            <p:ph type="title"/>
          </p:nvPr>
        </p:nvSpPr>
        <p:spPr/>
        <p:txBody>
          <a:bodyPr/>
          <a:lstStyle/>
          <a:p>
            <a:r>
              <a:rPr lang="pt-BR" dirty="0"/>
              <a:t>Sobre o curso</a:t>
            </a:r>
          </a:p>
        </p:txBody>
      </p:sp>
      <p:sp>
        <p:nvSpPr>
          <p:cNvPr id="3" name="Espaço Reservado para Conteúdo 2">
            <a:extLst>
              <a:ext uri="{FF2B5EF4-FFF2-40B4-BE49-F238E27FC236}">
                <a16:creationId xmlns:a16="http://schemas.microsoft.com/office/drawing/2014/main" id="{5954F27A-CDF9-6E72-139C-41301C4C48BE}"/>
              </a:ext>
            </a:extLst>
          </p:cNvPr>
          <p:cNvSpPr>
            <a:spLocks noGrp="1"/>
          </p:cNvSpPr>
          <p:nvPr>
            <p:ph idx="1"/>
          </p:nvPr>
        </p:nvSpPr>
        <p:spPr>
          <a:xfrm>
            <a:off x="838199" y="1825625"/>
            <a:ext cx="11200037" cy="4929136"/>
          </a:xfrm>
        </p:spPr>
        <p:txBody>
          <a:bodyPr/>
          <a:lstStyle/>
          <a:p>
            <a:r>
              <a:rPr lang="pt-BR" dirty="0"/>
              <a:t>A difusão de dispositivos de </a:t>
            </a:r>
            <a:r>
              <a:rPr lang="pt-BR" b="1" i="1" dirty="0"/>
              <a:t>(ultra)baixo consumo de energia</a:t>
            </a:r>
            <a:r>
              <a:rPr lang="pt-BR" dirty="0"/>
              <a:t>, equipados com sensores, juntamente com a introdução de </a:t>
            </a:r>
            <a:r>
              <a:rPr lang="pt-BR" b="1" i="1" dirty="0"/>
              <a:t>bibliotecas de IA para microcontroladores</a:t>
            </a:r>
            <a:r>
              <a:rPr lang="pt-BR" dirty="0"/>
              <a:t>, têm permitido a proliferação em massa de dispositivos de </a:t>
            </a:r>
            <a:r>
              <a:rPr lang="pt-BR" b="1" i="1" dirty="0"/>
              <a:t>Internet das Coisas </a:t>
            </a:r>
            <a:r>
              <a:rPr lang="pt-BR" dirty="0"/>
              <a:t>(IoT) </a:t>
            </a:r>
            <a:r>
              <a:rPr lang="pt-BR" b="1" i="1" dirty="0"/>
              <a:t>Inteligentes</a:t>
            </a:r>
            <a:r>
              <a:rPr lang="pt-BR" dirty="0"/>
              <a:t>, ou seja, que executam algoritmos de ML.</a:t>
            </a:r>
          </a:p>
          <a:p>
            <a:r>
              <a:rPr lang="pt-BR" dirty="0"/>
              <a:t>Esse novo paradigma é chamado de </a:t>
            </a:r>
            <a:r>
              <a:rPr lang="pt-BR" b="1" i="1" dirty="0" err="1"/>
              <a:t>TinyML</a:t>
            </a:r>
            <a:r>
              <a:rPr lang="pt-BR" dirty="0"/>
              <a:t>:</a:t>
            </a:r>
            <a:r>
              <a:rPr lang="pt-BR" b="1" i="1" dirty="0">
                <a:solidFill>
                  <a:srgbClr val="00B050"/>
                </a:solidFill>
              </a:rPr>
              <a:t> IoT + Sensores + IA (ML)</a:t>
            </a:r>
            <a:r>
              <a:rPr lang="pt-BR" i="1" dirty="0"/>
              <a:t>.</a:t>
            </a:r>
          </a:p>
        </p:txBody>
      </p:sp>
      <p:pic>
        <p:nvPicPr>
          <p:cNvPr id="1030" name="Picture 6">
            <a:extLst>
              <a:ext uri="{FF2B5EF4-FFF2-40B4-BE49-F238E27FC236}">
                <a16:creationId xmlns:a16="http://schemas.microsoft.com/office/drawing/2014/main" id="{2315D1E9-4EB1-4122-AE2B-058CD070F8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0559" y="4439600"/>
            <a:ext cx="730226" cy="13086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op 6 innovative IoT products you must try in 2019">
            <a:extLst>
              <a:ext uri="{FF2B5EF4-FFF2-40B4-BE49-F238E27FC236}">
                <a16:creationId xmlns:a16="http://schemas.microsoft.com/office/drawing/2014/main" id="{BE128ED0-83B5-8963-02C3-A68BB464F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7658" y="4951785"/>
            <a:ext cx="1265691" cy="190581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rivacy Policy for IoT devices - TermsFeed">
            <a:extLst>
              <a:ext uri="{FF2B5EF4-FFF2-40B4-BE49-F238E27FC236}">
                <a16:creationId xmlns:a16="http://schemas.microsoft.com/office/drawing/2014/main" id="{66B0CD0F-A9ED-52B7-DDDB-ECDDA66D0D2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539" t="15714" r="2890" b="17004"/>
          <a:stretch/>
        </p:blipFill>
        <p:spPr bwMode="auto">
          <a:xfrm>
            <a:off x="9474445" y="4355788"/>
            <a:ext cx="1411003" cy="140610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oT in Industry: What It Is, Benefits and 4 Applications - Master  Certifications">
            <a:extLst>
              <a:ext uri="{FF2B5EF4-FFF2-40B4-BE49-F238E27FC236}">
                <a16:creationId xmlns:a16="http://schemas.microsoft.com/office/drawing/2014/main" id="{9EEB07CE-42BB-1751-716E-12D99F502D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7162" y="4439600"/>
            <a:ext cx="2466352" cy="132229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ot drone agriculture Cheap Sell - OFF 64%">
            <a:extLst>
              <a:ext uri="{FF2B5EF4-FFF2-40B4-BE49-F238E27FC236}">
                <a16:creationId xmlns:a16="http://schemas.microsoft.com/office/drawing/2014/main" id="{1DA23B60-274C-DE99-1FE8-F365AEBF81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764" y="5100746"/>
            <a:ext cx="2347197" cy="156479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C261A193-0A90-3F3A-BC66-738929210F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0837" y="5302526"/>
            <a:ext cx="1481884" cy="148188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mart Home Assistant Device, Virtual Assistant , Artificial Inte -  ITChronicles">
            <a:extLst>
              <a:ext uri="{FF2B5EF4-FFF2-40B4-BE49-F238E27FC236}">
                <a16:creationId xmlns:a16="http://schemas.microsoft.com/office/drawing/2014/main" id="{1A867E3F-F9DA-A971-8109-CAAC72EFDF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0868" t="17065" r="9703" b="6912"/>
          <a:stretch/>
        </p:blipFill>
        <p:spPr bwMode="auto">
          <a:xfrm>
            <a:off x="7848623" y="5441901"/>
            <a:ext cx="1539659" cy="1308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121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A59C28-A982-3140-41BC-467E15F2FD4A}"/>
              </a:ext>
            </a:extLst>
          </p:cNvPr>
          <p:cNvSpPr>
            <a:spLocks noGrp="1"/>
          </p:cNvSpPr>
          <p:nvPr>
            <p:ph type="title"/>
          </p:nvPr>
        </p:nvSpPr>
        <p:spPr/>
        <p:txBody>
          <a:bodyPr/>
          <a:lstStyle/>
          <a:p>
            <a:r>
              <a:rPr lang="pt-BR" dirty="0"/>
              <a:t>Sobre o curso</a:t>
            </a:r>
          </a:p>
        </p:txBody>
      </p:sp>
      <p:sp>
        <p:nvSpPr>
          <p:cNvPr id="3" name="Espaço Reservado para Conteúdo 2">
            <a:extLst>
              <a:ext uri="{FF2B5EF4-FFF2-40B4-BE49-F238E27FC236}">
                <a16:creationId xmlns:a16="http://schemas.microsoft.com/office/drawing/2014/main" id="{5C741425-6E3F-EFC3-FD14-283557C2A8BA}"/>
              </a:ext>
            </a:extLst>
          </p:cNvPr>
          <p:cNvSpPr>
            <a:spLocks noGrp="1"/>
          </p:cNvSpPr>
          <p:nvPr>
            <p:ph idx="1"/>
          </p:nvPr>
        </p:nvSpPr>
        <p:spPr>
          <a:xfrm>
            <a:off x="838199" y="1825624"/>
            <a:ext cx="11206317" cy="5032375"/>
          </a:xfrm>
        </p:spPr>
        <p:txBody>
          <a:bodyPr>
            <a:normAutofit fontScale="92500" lnSpcReduction="10000"/>
          </a:bodyPr>
          <a:lstStyle/>
          <a:p>
            <a:r>
              <a:rPr lang="pt-BR" b="1" dirty="0" err="1"/>
              <a:t>TinyML</a:t>
            </a:r>
            <a:r>
              <a:rPr lang="pt-BR" dirty="0"/>
              <a:t>: subárea da IA que lida com a </a:t>
            </a:r>
            <a:r>
              <a:rPr lang="pt-BR" b="1" i="1" dirty="0">
                <a:solidFill>
                  <a:srgbClr val="00B050"/>
                </a:solidFill>
              </a:rPr>
              <a:t>implementação de algoritmos, técnicas e ferramentas otimizadas para a execução de modelos de ML em dispositivos de baixo consumo de energia</a:t>
            </a:r>
            <a:r>
              <a:rPr lang="pt-BR" dirty="0"/>
              <a:t>, como como sensores </a:t>
            </a:r>
            <a:r>
              <a:rPr lang="pt-BR" dirty="0" err="1"/>
              <a:t>IoT</a:t>
            </a:r>
            <a:r>
              <a:rPr lang="pt-BR" dirty="0"/>
              <a:t>, </a:t>
            </a:r>
            <a:r>
              <a:rPr lang="pt-BR" dirty="0" err="1"/>
              <a:t>wearables</a:t>
            </a:r>
            <a:r>
              <a:rPr lang="pt-BR" dirty="0"/>
              <a:t> e dispositivos portáteis.</a:t>
            </a:r>
          </a:p>
          <a:p>
            <a:pPr lvl="1">
              <a:buFont typeface="Wingdings" panose="05000000000000000000" pitchFamily="2" charset="2"/>
              <a:buChar char="§"/>
            </a:pPr>
            <a:r>
              <a:rPr lang="pt-BR" dirty="0"/>
              <a:t>Envolve a </a:t>
            </a:r>
            <a:r>
              <a:rPr lang="pt-BR" b="1" i="1" dirty="0"/>
              <a:t>minimização do tamanho do modelo</a:t>
            </a:r>
            <a:r>
              <a:rPr lang="pt-BR" dirty="0"/>
              <a:t>, o </a:t>
            </a:r>
            <a:r>
              <a:rPr lang="pt-BR" b="1" i="1" dirty="0"/>
              <a:t>uso de algoritmos de ML leves</a:t>
            </a:r>
            <a:r>
              <a:rPr lang="pt-BR" dirty="0"/>
              <a:t> e a </a:t>
            </a:r>
            <a:r>
              <a:rPr lang="pt-BR" b="1" i="1" dirty="0"/>
              <a:t>otimização dos recursos computacionais</a:t>
            </a:r>
            <a:r>
              <a:rPr lang="pt-BR" dirty="0"/>
              <a:t> dos dispositivos</a:t>
            </a:r>
            <a:r>
              <a:rPr lang="pt-BR" b="0" i="0" dirty="0">
                <a:solidFill>
                  <a:srgbClr val="374151"/>
                </a:solidFill>
                <a:effectLst/>
                <a:latin typeface="Söhne"/>
              </a:rPr>
              <a:t>.</a:t>
            </a:r>
            <a:endParaRPr lang="pt-BR" dirty="0"/>
          </a:p>
          <a:p>
            <a:r>
              <a:rPr lang="pt-BR" dirty="0"/>
              <a:t>O processamento local dos dados em dispositivos de borda traz benefícios como </a:t>
            </a:r>
          </a:p>
          <a:p>
            <a:pPr lvl="1">
              <a:buFont typeface="Wingdings" panose="05000000000000000000" pitchFamily="2" charset="2"/>
              <a:buChar char="§"/>
            </a:pPr>
            <a:r>
              <a:rPr lang="pt-BR" b="1" i="1" dirty="0"/>
              <a:t>Menor latência</a:t>
            </a:r>
            <a:r>
              <a:rPr lang="pt-BR" dirty="0"/>
              <a:t>: não é necessário o envio dos dados para um servidor na nuvem, possibilitando aplicações que operem em tempo real; </a:t>
            </a:r>
          </a:p>
          <a:p>
            <a:pPr lvl="1">
              <a:buFont typeface="Wingdings" panose="05000000000000000000" pitchFamily="2" charset="2"/>
              <a:buChar char="§"/>
            </a:pPr>
            <a:r>
              <a:rPr lang="pt-BR" b="1" i="1" dirty="0"/>
              <a:t>Maior privacidade</a:t>
            </a:r>
            <a:r>
              <a:rPr lang="pt-BR" dirty="0"/>
              <a:t>: dados sensíveis não são transferidos para servidores;</a:t>
            </a:r>
          </a:p>
          <a:p>
            <a:pPr lvl="1">
              <a:buFont typeface="Wingdings" panose="05000000000000000000" pitchFamily="2" charset="2"/>
              <a:buChar char="§"/>
            </a:pPr>
            <a:r>
              <a:rPr lang="pt-BR" b="1" i="1" dirty="0"/>
              <a:t>Menor dependência de conexões</a:t>
            </a:r>
            <a:r>
              <a:rPr lang="pt-BR" dirty="0"/>
              <a:t>: reduz ou elimina a necessidade de transferência de dados para servidores.</a:t>
            </a:r>
          </a:p>
          <a:p>
            <a:pPr lvl="1">
              <a:buFont typeface="Wingdings" panose="05000000000000000000" pitchFamily="2" charset="2"/>
              <a:buChar char="§"/>
            </a:pPr>
            <a:r>
              <a:rPr lang="pt-BR" b="1" i="1" dirty="0"/>
              <a:t>Maior autonomia energética</a:t>
            </a:r>
            <a:r>
              <a:rPr lang="pt-BR" dirty="0"/>
              <a:t>: o uso de microcontroladores com baixo consumo de energia reduz o consumo de energia, uso de recursos e custos.</a:t>
            </a:r>
          </a:p>
          <a:p>
            <a:pPr lvl="1">
              <a:buFont typeface="Wingdings" panose="05000000000000000000" pitchFamily="2" charset="2"/>
              <a:buChar char="§"/>
            </a:pPr>
            <a:r>
              <a:rPr lang="pt-BR" b="1" i="1" dirty="0"/>
              <a:t>Reduzido consumo de memória</a:t>
            </a:r>
            <a:r>
              <a:rPr lang="pt-BR" dirty="0"/>
              <a:t>: modelo e binário (i.e., executável) menores.</a:t>
            </a:r>
          </a:p>
        </p:txBody>
      </p:sp>
      <p:pic>
        <p:nvPicPr>
          <p:cNvPr id="2050" name="Picture 2" descr="Primeiros passos em AIoT utilizando TinyML em microcontroladores - MakerHero">
            <a:extLst>
              <a:ext uri="{FF2B5EF4-FFF2-40B4-BE49-F238E27FC236}">
                <a16:creationId xmlns:a16="http://schemas.microsoft.com/office/drawing/2014/main" id="{413E7CCB-73A1-770E-DC85-AD1890131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6703" y="95253"/>
            <a:ext cx="3927224" cy="1595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795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7892EC-DA5B-162F-8356-0591B877A5A8}"/>
              </a:ext>
            </a:extLst>
          </p:cNvPr>
          <p:cNvSpPr>
            <a:spLocks noGrp="1"/>
          </p:cNvSpPr>
          <p:nvPr>
            <p:ph type="title"/>
          </p:nvPr>
        </p:nvSpPr>
        <p:spPr/>
        <p:txBody>
          <a:bodyPr/>
          <a:lstStyle/>
          <a:p>
            <a:r>
              <a:rPr lang="pt-BR" dirty="0"/>
              <a:t>Sobre o curso</a:t>
            </a:r>
          </a:p>
        </p:txBody>
      </p:sp>
      <p:sp>
        <p:nvSpPr>
          <p:cNvPr id="3" name="Espaço Reservado para Conteúdo 2">
            <a:extLst>
              <a:ext uri="{FF2B5EF4-FFF2-40B4-BE49-F238E27FC236}">
                <a16:creationId xmlns:a16="http://schemas.microsoft.com/office/drawing/2014/main" id="{52A9B6A5-A5BC-AF07-D23E-CF2A6A1D8CCF}"/>
              </a:ext>
            </a:extLst>
          </p:cNvPr>
          <p:cNvSpPr>
            <a:spLocks noGrp="1"/>
          </p:cNvSpPr>
          <p:nvPr>
            <p:ph idx="1"/>
          </p:nvPr>
        </p:nvSpPr>
        <p:spPr>
          <a:xfrm>
            <a:off x="838199" y="1825624"/>
            <a:ext cx="11049001" cy="5032375"/>
          </a:xfrm>
        </p:spPr>
        <p:txBody>
          <a:bodyPr/>
          <a:lstStyle/>
          <a:p>
            <a:r>
              <a:rPr lang="pt-BR" dirty="0"/>
              <a:t>Portanto, o curso mistura ML</a:t>
            </a:r>
            <a:r>
              <a:rPr lang="pt-BR" i="1" dirty="0"/>
              <a:t> </a:t>
            </a:r>
            <a:r>
              <a:rPr lang="pt-BR" dirty="0"/>
              <a:t>com dispositivos IoT, cujas principais características são:</a:t>
            </a:r>
          </a:p>
          <a:p>
            <a:pPr lvl="1">
              <a:buFont typeface="Wingdings" panose="05000000000000000000" pitchFamily="2" charset="2"/>
              <a:buChar char="§"/>
            </a:pPr>
            <a:r>
              <a:rPr lang="pt-BR" b="1" dirty="0"/>
              <a:t>Baixo poder computacional</a:t>
            </a:r>
            <a:r>
              <a:rPr lang="pt-BR" dirty="0"/>
              <a:t>: geralmente equipados com CPUs de 32 bits, poucos quilobytes de memória RAM e alguns megabytes de memória de longo prazo.</a:t>
            </a:r>
          </a:p>
          <a:p>
            <a:pPr lvl="1">
              <a:buFont typeface="Wingdings" panose="05000000000000000000" pitchFamily="2" charset="2"/>
              <a:buChar char="§"/>
            </a:pPr>
            <a:r>
              <a:rPr lang="pt-BR" b="1" dirty="0"/>
              <a:t>Baixíssimo consumo de energia: </a:t>
            </a:r>
            <a:r>
              <a:rPr lang="pt-BR" dirty="0"/>
              <a:t>são geralmente alimentados à bateria, as quais devem durar um longo período de tempo.</a:t>
            </a:r>
          </a:p>
          <a:p>
            <a:pPr lvl="1">
              <a:buFont typeface="Wingdings" panose="05000000000000000000" pitchFamily="2" charset="2"/>
              <a:buChar char="§"/>
            </a:pPr>
            <a:r>
              <a:rPr lang="pt-BR" b="1" dirty="0"/>
              <a:t>Sensores</a:t>
            </a:r>
            <a:r>
              <a:rPr lang="pt-BR" dirty="0"/>
              <a:t>: temperatura, pressão, humidade, ópticos (e.g., câmeras RGB, térmicas), movimento (e.g., giroscópio e acelerômetro), biométricos (e.g., impressão digital, batimento cardíaco), etc.</a:t>
            </a:r>
          </a:p>
          <a:p>
            <a:r>
              <a:rPr lang="pt-BR" dirty="0"/>
              <a:t>Nosso curso é baseado nos cursos de </a:t>
            </a:r>
            <a:r>
              <a:rPr lang="pt-BR" b="1" i="1" dirty="0" err="1"/>
              <a:t>TinyML</a:t>
            </a:r>
            <a:r>
              <a:rPr lang="pt-BR" dirty="0"/>
              <a:t> de Harvard e da UNIFEI. </a:t>
            </a:r>
          </a:p>
          <a:p>
            <a:pPr lvl="1">
              <a:buFont typeface="Wingdings" panose="05000000000000000000" pitchFamily="2" charset="2"/>
              <a:buChar char="§"/>
            </a:pPr>
            <a:r>
              <a:rPr lang="pt-BR" dirty="0">
                <a:hlinkClick r:id="rId3"/>
              </a:rPr>
              <a:t>https://scholar.harvard.edu/vijay-janapa-reddi/classes/cs249r-tinyml</a:t>
            </a:r>
            <a:endParaRPr lang="pt-BR" dirty="0"/>
          </a:p>
          <a:p>
            <a:pPr lvl="1">
              <a:buFont typeface="Wingdings" panose="05000000000000000000" pitchFamily="2" charset="2"/>
              <a:buChar char="§"/>
            </a:pPr>
            <a:r>
              <a:rPr lang="pt-BR" dirty="0">
                <a:hlinkClick r:id="rId4"/>
              </a:rPr>
              <a:t>https://github.com/Mjrovai/UNIFEI-IESTI01-TinyML-2022.1</a:t>
            </a:r>
            <a:endParaRPr lang="pt-BR" dirty="0"/>
          </a:p>
        </p:txBody>
      </p:sp>
      <p:pic>
        <p:nvPicPr>
          <p:cNvPr id="3074" name="Picture 2" descr="A Comprehensive Introduction of TinyML (Part 1) - Circuit Cellar">
            <a:extLst>
              <a:ext uri="{FF2B5EF4-FFF2-40B4-BE49-F238E27FC236}">
                <a16:creationId xmlns:a16="http://schemas.microsoft.com/office/drawing/2014/main" id="{D537CE25-40E1-2AA3-9F62-EBCDD076813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8" t="63391" r="8682"/>
          <a:stretch/>
        </p:blipFill>
        <p:spPr bwMode="auto">
          <a:xfrm>
            <a:off x="8954742" y="161463"/>
            <a:ext cx="2322858" cy="166416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eep Learning">
            <a:extLst>
              <a:ext uri="{FF2B5EF4-FFF2-40B4-BE49-F238E27FC236}">
                <a16:creationId xmlns:a16="http://schemas.microsoft.com/office/drawing/2014/main" id="{34A72756-7ADD-BDE4-37BA-1D410E6760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9485" y="365125"/>
            <a:ext cx="1804987" cy="1091286"/>
          </a:xfrm>
          <a:prstGeom prst="rect">
            <a:avLst/>
          </a:prstGeom>
          <a:noFill/>
          <a:extLst>
            <a:ext uri="{909E8E84-426E-40DD-AFC4-6F175D3DCCD1}">
              <a14:hiddenFill xmlns:a14="http://schemas.microsoft.com/office/drawing/2010/main">
                <a:solidFill>
                  <a:srgbClr val="FFFFFF"/>
                </a:solidFill>
              </a14:hiddenFill>
            </a:ext>
          </a:extLst>
        </p:spPr>
      </p:pic>
      <p:sp>
        <p:nvSpPr>
          <p:cNvPr id="4" name="Seta: para a Direita 3">
            <a:extLst>
              <a:ext uri="{FF2B5EF4-FFF2-40B4-BE49-F238E27FC236}">
                <a16:creationId xmlns:a16="http://schemas.microsoft.com/office/drawing/2014/main" id="{4F2A2B30-0356-1D98-6D89-D87D825A1B3E}"/>
              </a:ext>
            </a:extLst>
          </p:cNvPr>
          <p:cNvSpPr/>
          <p:nvPr/>
        </p:nvSpPr>
        <p:spPr>
          <a:xfrm>
            <a:off x="8544232" y="737419"/>
            <a:ext cx="501445" cy="3539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4106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648842-F85D-6AC9-4FC6-81BE65DEC8C1}"/>
              </a:ext>
            </a:extLst>
          </p:cNvPr>
          <p:cNvSpPr>
            <a:spLocks noGrp="1"/>
          </p:cNvSpPr>
          <p:nvPr>
            <p:ph type="title"/>
          </p:nvPr>
        </p:nvSpPr>
        <p:spPr/>
        <p:txBody>
          <a:bodyPr/>
          <a:lstStyle/>
          <a:p>
            <a:r>
              <a:rPr lang="pt-BR" dirty="0"/>
              <a:t>Sobre o curso</a:t>
            </a:r>
          </a:p>
        </p:txBody>
      </p:sp>
      <p:sp>
        <p:nvSpPr>
          <p:cNvPr id="3" name="Espaço Reservado para Conteúdo 2">
            <a:extLst>
              <a:ext uri="{FF2B5EF4-FFF2-40B4-BE49-F238E27FC236}">
                <a16:creationId xmlns:a16="http://schemas.microsoft.com/office/drawing/2014/main" id="{784BFB80-47ED-5FC1-47DF-9540CEC188B4}"/>
              </a:ext>
            </a:extLst>
          </p:cNvPr>
          <p:cNvSpPr>
            <a:spLocks noGrp="1"/>
          </p:cNvSpPr>
          <p:nvPr>
            <p:ph idx="1"/>
          </p:nvPr>
        </p:nvSpPr>
        <p:spPr>
          <a:xfrm>
            <a:off x="838199" y="1825624"/>
            <a:ext cx="11147323" cy="5032375"/>
          </a:xfrm>
        </p:spPr>
        <p:txBody>
          <a:bodyPr>
            <a:normAutofit lnSpcReduction="10000"/>
          </a:bodyPr>
          <a:lstStyle/>
          <a:p>
            <a:r>
              <a:rPr lang="pt-BR" dirty="0"/>
              <a:t>O curso será dividido em duas partes:</a:t>
            </a:r>
          </a:p>
          <a:p>
            <a:pPr lvl="1">
              <a:buFont typeface="Wingdings" panose="05000000000000000000" pitchFamily="2" charset="2"/>
              <a:buChar char="§"/>
            </a:pPr>
            <a:r>
              <a:rPr lang="pt-BR" b="1" dirty="0"/>
              <a:t>Fundamentos</a:t>
            </a:r>
            <a:r>
              <a:rPr lang="pt-BR" dirty="0"/>
              <a:t>: Introdução e desafios do </a:t>
            </a:r>
            <a:r>
              <a:rPr lang="pt-BR" dirty="0" err="1"/>
              <a:t>TinyML</a:t>
            </a:r>
            <a:r>
              <a:rPr lang="pt-BR" dirty="0"/>
              <a:t>, paradigmas de ML, introdução ao </a:t>
            </a:r>
            <a:r>
              <a:rPr lang="pt-BR" i="1" dirty="0" err="1"/>
              <a:t>Deep</a:t>
            </a:r>
            <a:r>
              <a:rPr lang="pt-BR" i="1" dirty="0"/>
              <a:t> Learning</a:t>
            </a:r>
            <a:r>
              <a:rPr lang="pt-BR" dirty="0"/>
              <a:t>, modelos de DL para regressão e classificação, redes </a:t>
            </a:r>
            <a:r>
              <a:rPr lang="pt-BR" dirty="0" err="1"/>
              <a:t>convolucionais</a:t>
            </a:r>
            <a:r>
              <a:rPr lang="pt-BR" dirty="0"/>
              <a:t>, como evitar problemas de sobreajuste e introdução ao </a:t>
            </a:r>
            <a:r>
              <a:rPr lang="pt-BR" b="1" i="1" dirty="0"/>
              <a:t>Edge Impulse</a:t>
            </a:r>
            <a:r>
              <a:rPr lang="pt-BR" dirty="0"/>
              <a:t>;</a:t>
            </a:r>
          </a:p>
          <a:p>
            <a:pPr lvl="1">
              <a:buFont typeface="Wingdings" panose="05000000000000000000" pitchFamily="2" charset="2"/>
              <a:buChar char="§"/>
            </a:pPr>
            <a:r>
              <a:rPr lang="pt-BR" b="1" dirty="0"/>
              <a:t>Aplicação prática dos fundamentos</a:t>
            </a:r>
            <a:r>
              <a:rPr lang="pt-BR" dirty="0"/>
              <a:t>: ciclo de vida e de trabalho de aplicações de ML, introdução às bibliotecas </a:t>
            </a:r>
            <a:r>
              <a:rPr lang="pt-BR" b="1" i="1" dirty="0" err="1"/>
              <a:t>TFLite</a:t>
            </a:r>
            <a:r>
              <a:rPr lang="pt-BR" dirty="0"/>
              <a:t> e </a:t>
            </a:r>
            <a:r>
              <a:rPr lang="pt-BR" b="1" i="1" dirty="0" err="1"/>
              <a:t>TFLite</a:t>
            </a:r>
            <a:r>
              <a:rPr lang="pt-BR" b="1" i="1" dirty="0"/>
              <a:t>-Micro</a:t>
            </a:r>
            <a:r>
              <a:rPr lang="pt-BR" dirty="0"/>
              <a:t>, visão geral do kit de desenvolvimento, laboratórios práticos usando um kit de desenvolvimento (ou celulares pessoais) e modelos de ML e apresentação dos trabalhos.</a:t>
            </a:r>
          </a:p>
          <a:p>
            <a:r>
              <a:rPr lang="pt-BR" b="1" dirty="0"/>
              <a:t>Pré-requisitos</a:t>
            </a:r>
            <a:r>
              <a:rPr lang="pt-BR" dirty="0"/>
              <a:t> (</a:t>
            </a:r>
            <a:r>
              <a:rPr lang="pt-BR" i="1" dirty="0"/>
              <a:t>não mandatórios</a:t>
            </a:r>
            <a:r>
              <a:rPr lang="pt-BR" dirty="0"/>
              <a:t>):</a:t>
            </a:r>
          </a:p>
          <a:p>
            <a:pPr lvl="1">
              <a:buFont typeface="Wingdings" panose="05000000000000000000" pitchFamily="2" charset="2"/>
              <a:buChar char="§"/>
            </a:pPr>
            <a:r>
              <a:rPr lang="pt-BR" dirty="0"/>
              <a:t>Conceitos básicos de </a:t>
            </a:r>
            <a:r>
              <a:rPr lang="pt-BR" b="1" i="1" dirty="0"/>
              <a:t>álgebra linear </a:t>
            </a:r>
            <a:r>
              <a:rPr lang="pt-BR" dirty="0"/>
              <a:t>(e.g., matrizes e vetores), </a:t>
            </a:r>
            <a:r>
              <a:rPr lang="pt-BR" b="1" i="1" dirty="0"/>
              <a:t>cálculo</a:t>
            </a:r>
            <a:r>
              <a:rPr lang="pt-BR" dirty="0"/>
              <a:t> (e.g., algoritmos de otimização, como o gradiente descendente), </a:t>
            </a:r>
            <a:r>
              <a:rPr lang="pt-BR" b="1" i="1" dirty="0"/>
              <a:t>probabilidade e estatística</a:t>
            </a:r>
            <a:r>
              <a:rPr lang="pt-BR" dirty="0"/>
              <a:t> (e.g., distribuições de probabilidade, média, desvio padrão, validação cruzada) e </a:t>
            </a:r>
            <a:r>
              <a:rPr lang="pt-BR" b="1" i="1" dirty="0"/>
              <a:t>processamento de sinais</a:t>
            </a:r>
            <a:r>
              <a:rPr lang="pt-BR" dirty="0"/>
              <a:t> (e.g., FFT, filtragem);</a:t>
            </a:r>
          </a:p>
          <a:p>
            <a:pPr lvl="1">
              <a:buFont typeface="Wingdings" panose="05000000000000000000" pitchFamily="2" charset="2"/>
              <a:buChar char="§"/>
            </a:pPr>
            <a:r>
              <a:rPr lang="pt-BR" dirty="0"/>
              <a:t>Conhecimentos básicos de programação em C/C++ e Python.</a:t>
            </a:r>
          </a:p>
        </p:txBody>
      </p:sp>
      <p:pic>
        <p:nvPicPr>
          <p:cNvPr id="4098" name="Picture 2" descr="Edge Impulse - Edge AI and Vision Alliance">
            <a:extLst>
              <a:ext uri="{FF2B5EF4-FFF2-40B4-BE49-F238E27FC236}">
                <a16:creationId xmlns:a16="http://schemas.microsoft.com/office/drawing/2014/main" id="{DDD20C62-1678-5717-E0EA-BC68E2595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443" y="100730"/>
            <a:ext cx="2651128" cy="13255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ensorFlow Lite para microcontroladores">
            <a:extLst>
              <a:ext uri="{FF2B5EF4-FFF2-40B4-BE49-F238E27FC236}">
                <a16:creationId xmlns:a16="http://schemas.microsoft.com/office/drawing/2014/main" id="{9BF1AFAF-FD5F-F170-91B6-AB2F68FC76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08" t="18569" r="8419" b="17740"/>
          <a:stretch/>
        </p:blipFill>
        <p:spPr bwMode="auto">
          <a:xfrm>
            <a:off x="7510751" y="978336"/>
            <a:ext cx="2347929" cy="100171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RDUINO NANO 33 BLE SENSE REV2 + HEADERS ARDUINO - Arduino Pro | 64MHz;  3.3VDC; Flash: 1MB; SRAM: 256kB; I2C,SPI,USART; ABX00070 | TME - Electronic  components">
            <a:extLst>
              <a:ext uri="{FF2B5EF4-FFF2-40B4-BE49-F238E27FC236}">
                <a16:creationId xmlns:a16="http://schemas.microsoft.com/office/drawing/2014/main" id="{D23A5580-C4E7-9A69-10C8-1E8A9F8C90C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49" t="2312" r="5026" b="1990"/>
          <a:stretch/>
        </p:blipFill>
        <p:spPr bwMode="auto">
          <a:xfrm>
            <a:off x="10068232" y="252990"/>
            <a:ext cx="1917290" cy="1505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135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B200E8-E489-1374-DAE1-A01E9DFC93EA}"/>
              </a:ext>
            </a:extLst>
          </p:cNvPr>
          <p:cNvSpPr>
            <a:spLocks noGrp="1"/>
          </p:cNvSpPr>
          <p:nvPr>
            <p:ph type="title"/>
          </p:nvPr>
        </p:nvSpPr>
        <p:spPr/>
        <p:txBody>
          <a:bodyPr/>
          <a:lstStyle/>
          <a:p>
            <a:r>
              <a:rPr lang="pt-BR" dirty="0"/>
              <a:t>Sobre o curso</a:t>
            </a:r>
          </a:p>
        </p:txBody>
      </p:sp>
      <p:sp>
        <p:nvSpPr>
          <p:cNvPr id="3" name="Espaço Reservado para Conteúdo 2">
            <a:extLst>
              <a:ext uri="{FF2B5EF4-FFF2-40B4-BE49-F238E27FC236}">
                <a16:creationId xmlns:a16="http://schemas.microsoft.com/office/drawing/2014/main" id="{AC84DA0A-C3B3-CCCB-BBDF-CF88E7D56E0D}"/>
              </a:ext>
            </a:extLst>
          </p:cNvPr>
          <p:cNvSpPr>
            <a:spLocks noGrp="1"/>
          </p:cNvSpPr>
          <p:nvPr>
            <p:ph idx="1"/>
          </p:nvPr>
        </p:nvSpPr>
        <p:spPr>
          <a:xfrm>
            <a:off x="838200" y="1825624"/>
            <a:ext cx="9672484" cy="5032376"/>
          </a:xfrm>
        </p:spPr>
        <p:txBody>
          <a:bodyPr/>
          <a:lstStyle/>
          <a:p>
            <a:pPr marL="0" indent="0" rtl="0" fontAlgn="base">
              <a:spcBef>
                <a:spcPts val="0"/>
              </a:spcBef>
              <a:spcAft>
                <a:spcPts val="0"/>
              </a:spcAft>
              <a:buNone/>
            </a:pPr>
            <a:r>
              <a:rPr lang="pt-BR" b="1" dirty="0"/>
              <a:t>Avaliações</a:t>
            </a:r>
          </a:p>
          <a:p>
            <a:pPr lvl="1" fontAlgn="base">
              <a:spcBef>
                <a:spcPts val="0"/>
              </a:spcBef>
            </a:pPr>
            <a:r>
              <a:rPr lang="pt-BR" dirty="0"/>
              <a:t>Atividades (A): 30%</a:t>
            </a:r>
          </a:p>
          <a:p>
            <a:pPr lvl="2" fontAlgn="base">
              <a:spcBef>
                <a:spcPts val="0"/>
              </a:spcBef>
              <a:buFont typeface="Wingdings" panose="05000000000000000000" pitchFamily="2" charset="2"/>
              <a:buChar char="§"/>
            </a:pPr>
            <a:r>
              <a:rPr lang="pt-BR" dirty="0"/>
              <a:t>Exercícios de programação</a:t>
            </a:r>
          </a:p>
          <a:p>
            <a:pPr lvl="2" fontAlgn="base">
              <a:spcBef>
                <a:spcPts val="0"/>
              </a:spcBef>
              <a:buFont typeface="Wingdings" panose="05000000000000000000" pitchFamily="2" charset="2"/>
              <a:buChar char="§"/>
            </a:pPr>
            <a:r>
              <a:rPr lang="pt-BR" dirty="0" err="1"/>
              <a:t>Quizzes</a:t>
            </a:r>
            <a:endParaRPr lang="pt-BR" dirty="0"/>
          </a:p>
          <a:p>
            <a:pPr lvl="2" fontAlgn="base">
              <a:spcBef>
                <a:spcPts val="0"/>
              </a:spcBef>
              <a:buFont typeface="Wingdings" panose="05000000000000000000" pitchFamily="2" charset="2"/>
              <a:buChar char="§"/>
            </a:pPr>
            <a:r>
              <a:rPr lang="pt-BR" dirty="0"/>
              <a:t>Proposta do projeto final (ao final do segundo mês)</a:t>
            </a:r>
          </a:p>
          <a:p>
            <a:pPr lvl="1" fontAlgn="base">
              <a:spcBef>
                <a:spcPts val="0"/>
              </a:spcBef>
            </a:pPr>
            <a:r>
              <a:rPr lang="pt-BR" dirty="0"/>
              <a:t>Relatórios dos Laboratórios (R): 30%</a:t>
            </a:r>
          </a:p>
          <a:p>
            <a:pPr lvl="2" fontAlgn="base">
              <a:spcBef>
                <a:spcPts val="0"/>
              </a:spcBef>
              <a:buFont typeface="Wingdings" panose="05000000000000000000" pitchFamily="2" charset="2"/>
              <a:buChar char="§"/>
            </a:pPr>
            <a:r>
              <a:rPr lang="pt-BR" dirty="0"/>
              <a:t>Cinco (5) laboratórios com experimentos práticos.</a:t>
            </a:r>
          </a:p>
          <a:p>
            <a:pPr lvl="1" fontAlgn="base">
              <a:spcBef>
                <a:spcPts val="0"/>
              </a:spcBef>
            </a:pPr>
            <a:r>
              <a:rPr lang="pt-BR" dirty="0"/>
              <a:t>Projeto final (P): 40%</a:t>
            </a:r>
          </a:p>
          <a:p>
            <a:pPr lvl="2">
              <a:buFont typeface="Wingdings" panose="05000000000000000000" pitchFamily="2" charset="2"/>
              <a:buChar char="§"/>
            </a:pPr>
            <a:r>
              <a:rPr lang="pt-BR" dirty="0"/>
              <a:t>Projeto prático unindo </a:t>
            </a:r>
            <a:r>
              <a:rPr lang="pt-BR" dirty="0" err="1"/>
              <a:t>IoT</a:t>
            </a:r>
            <a:r>
              <a:rPr lang="pt-BR" dirty="0"/>
              <a:t> e ML.</a:t>
            </a:r>
          </a:p>
          <a:p>
            <a:pPr lvl="2">
              <a:buFont typeface="Wingdings" panose="05000000000000000000" pitchFamily="2" charset="2"/>
              <a:buChar char="§"/>
            </a:pPr>
            <a:r>
              <a:rPr lang="pt-BR" dirty="0"/>
              <a:t>Até dois (2) alunos por projeto.</a:t>
            </a:r>
          </a:p>
          <a:p>
            <a:pPr lvl="2">
              <a:buFont typeface="Wingdings" panose="05000000000000000000" pitchFamily="2" charset="2"/>
              <a:buChar char="§"/>
            </a:pPr>
            <a:r>
              <a:rPr lang="pt-BR" dirty="0"/>
              <a:t>Tema será escolhido por vocês.</a:t>
            </a:r>
          </a:p>
          <a:p>
            <a:pPr marL="914400" lvl="2" indent="0">
              <a:buNone/>
            </a:pPr>
            <a:endParaRPr lang="pt-BR" dirty="0"/>
          </a:p>
          <a:p>
            <a:pPr marL="0" indent="0" algn="ctr">
              <a:buNone/>
            </a:pPr>
            <a:r>
              <a:rPr lang="pt-BR" dirty="0"/>
              <a:t>NF = A*30% + R*30% + P*40%</a:t>
            </a:r>
          </a:p>
        </p:txBody>
      </p:sp>
      <p:pic>
        <p:nvPicPr>
          <p:cNvPr id="4" name="Picture 3">
            <a:extLst>
              <a:ext uri="{FF2B5EF4-FFF2-40B4-BE49-F238E27FC236}">
                <a16:creationId xmlns:a16="http://schemas.microsoft.com/office/drawing/2014/main" id="{63A98931-D4DA-A8C6-E70B-6223235637D2}"/>
              </a:ext>
            </a:extLst>
          </p:cNvPr>
          <p:cNvPicPr>
            <a:picLocks noChangeAspect="1"/>
          </p:cNvPicPr>
          <p:nvPr/>
        </p:nvPicPr>
        <p:blipFill>
          <a:blip r:embed="rId2"/>
          <a:stretch>
            <a:fillRect/>
          </a:stretch>
        </p:blipFill>
        <p:spPr>
          <a:xfrm>
            <a:off x="7473746" y="118268"/>
            <a:ext cx="2514600" cy="1819275"/>
          </a:xfrm>
          <a:prstGeom prst="rect">
            <a:avLst/>
          </a:prstGeom>
        </p:spPr>
      </p:pic>
      <p:pic>
        <p:nvPicPr>
          <p:cNvPr id="5" name="Picture 4">
            <a:extLst>
              <a:ext uri="{FF2B5EF4-FFF2-40B4-BE49-F238E27FC236}">
                <a16:creationId xmlns:a16="http://schemas.microsoft.com/office/drawing/2014/main" id="{0E171FC1-ABD1-9A30-24B9-3B431D21D315}"/>
              </a:ext>
            </a:extLst>
          </p:cNvPr>
          <p:cNvPicPr>
            <a:picLocks noChangeAspect="1"/>
          </p:cNvPicPr>
          <p:nvPr/>
        </p:nvPicPr>
        <p:blipFill>
          <a:blip r:embed="rId3"/>
          <a:stretch>
            <a:fillRect/>
          </a:stretch>
        </p:blipFill>
        <p:spPr>
          <a:xfrm>
            <a:off x="9468474" y="2507340"/>
            <a:ext cx="2533650" cy="1809750"/>
          </a:xfrm>
          <a:prstGeom prst="rect">
            <a:avLst/>
          </a:prstGeom>
        </p:spPr>
      </p:pic>
      <p:pic>
        <p:nvPicPr>
          <p:cNvPr id="6" name="Picture 5">
            <a:extLst>
              <a:ext uri="{FF2B5EF4-FFF2-40B4-BE49-F238E27FC236}">
                <a16:creationId xmlns:a16="http://schemas.microsoft.com/office/drawing/2014/main" id="{4A00239B-9DE4-3C62-31EF-097283BCD829}"/>
              </a:ext>
            </a:extLst>
          </p:cNvPr>
          <p:cNvPicPr>
            <a:picLocks noChangeAspect="1"/>
          </p:cNvPicPr>
          <p:nvPr/>
        </p:nvPicPr>
        <p:blipFill>
          <a:blip r:embed="rId4"/>
          <a:stretch>
            <a:fillRect/>
          </a:stretch>
        </p:blipFill>
        <p:spPr>
          <a:xfrm>
            <a:off x="8731046" y="4998806"/>
            <a:ext cx="2868291" cy="1606243"/>
          </a:xfrm>
          <a:prstGeom prst="rect">
            <a:avLst/>
          </a:prstGeom>
        </p:spPr>
      </p:pic>
    </p:spTree>
    <p:extLst>
      <p:ext uri="{BB962C8B-B14F-4D97-AF65-F5344CB8AC3E}">
        <p14:creationId xmlns:p14="http://schemas.microsoft.com/office/powerpoint/2010/main" val="950149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BEAD94-EB44-27A2-AD12-48FFDF9233D7}"/>
              </a:ext>
            </a:extLst>
          </p:cNvPr>
          <p:cNvSpPr>
            <a:spLocks noGrp="1"/>
          </p:cNvSpPr>
          <p:nvPr>
            <p:ph type="title"/>
          </p:nvPr>
        </p:nvSpPr>
        <p:spPr/>
        <p:txBody>
          <a:bodyPr/>
          <a:lstStyle/>
          <a:p>
            <a:r>
              <a:rPr lang="pt-BR" dirty="0"/>
              <a:t>Objetivos do curso</a:t>
            </a:r>
          </a:p>
        </p:txBody>
      </p:sp>
      <p:sp>
        <p:nvSpPr>
          <p:cNvPr id="3" name="Espaço Reservado para Conteúdo 2">
            <a:extLst>
              <a:ext uri="{FF2B5EF4-FFF2-40B4-BE49-F238E27FC236}">
                <a16:creationId xmlns:a16="http://schemas.microsoft.com/office/drawing/2014/main" id="{1A56AA32-04C2-0C41-F535-9A35932A8EB8}"/>
              </a:ext>
            </a:extLst>
          </p:cNvPr>
          <p:cNvSpPr>
            <a:spLocks noGrp="1"/>
          </p:cNvSpPr>
          <p:nvPr>
            <p:ph idx="1"/>
          </p:nvPr>
        </p:nvSpPr>
        <p:spPr>
          <a:xfrm>
            <a:off x="838199" y="1825624"/>
            <a:ext cx="8871865" cy="5032375"/>
          </a:xfrm>
        </p:spPr>
        <p:txBody>
          <a:bodyPr>
            <a:normAutofit fontScale="92500"/>
          </a:bodyPr>
          <a:lstStyle/>
          <a:p>
            <a:r>
              <a:rPr lang="pt-BR" b="0" i="0" dirty="0">
                <a:effectLst/>
              </a:rPr>
              <a:t>Apresentar os fundamentos de ML e </a:t>
            </a:r>
            <a:r>
              <a:rPr lang="pt-BR" b="0" i="0" dirty="0" err="1">
                <a:effectLst/>
              </a:rPr>
              <a:t>IoT</a:t>
            </a:r>
            <a:r>
              <a:rPr lang="pt-BR" b="0" i="0" dirty="0">
                <a:effectLst/>
              </a:rPr>
              <a:t>, bem como explorar a interseção entre essas áreas.</a:t>
            </a:r>
            <a:endParaRPr lang="pt-BR" dirty="0"/>
          </a:p>
          <a:p>
            <a:r>
              <a:rPr lang="pt-BR" b="0" i="0" dirty="0">
                <a:effectLst/>
              </a:rPr>
              <a:t>Familiarizar os alunos com a literatura e os conceitos-chave da área de </a:t>
            </a:r>
            <a:r>
              <a:rPr lang="pt-BR" b="0" i="0" dirty="0" err="1">
                <a:effectLst/>
              </a:rPr>
              <a:t>TinyML</a:t>
            </a:r>
            <a:r>
              <a:rPr lang="pt-BR" b="0" i="0" dirty="0">
                <a:effectLst/>
              </a:rPr>
              <a:t>.</a:t>
            </a:r>
          </a:p>
          <a:p>
            <a:r>
              <a:rPr lang="pt-BR" b="0" i="0" dirty="0">
                <a:effectLst/>
              </a:rPr>
              <a:t>Capacitar os alunos a treinar e implementar modelos de ML em smartphones e dispositivos </a:t>
            </a:r>
            <a:r>
              <a:rPr lang="pt-BR" b="0" i="0" dirty="0" err="1">
                <a:effectLst/>
              </a:rPr>
              <a:t>IoT</a:t>
            </a:r>
            <a:r>
              <a:rPr lang="pt-BR" dirty="0"/>
              <a:t>.</a:t>
            </a:r>
          </a:p>
          <a:p>
            <a:r>
              <a:rPr lang="pt-BR" b="0" i="0" dirty="0">
                <a:effectLst/>
              </a:rPr>
              <a:t>Desenvolver a capacidade dos alunos de conceber e criar aplicações </a:t>
            </a:r>
            <a:r>
              <a:rPr lang="pt-BR" b="0" i="0" dirty="0" err="1">
                <a:effectLst/>
              </a:rPr>
              <a:t>TinyML</a:t>
            </a:r>
            <a:r>
              <a:rPr lang="pt-BR" b="0" i="0" dirty="0">
                <a:effectLst/>
              </a:rPr>
              <a:t> que funcionem em smartphones e dispositivos </a:t>
            </a:r>
            <a:r>
              <a:rPr lang="pt-BR" b="0" i="0" dirty="0" err="1">
                <a:effectLst/>
              </a:rPr>
              <a:t>IoT</a:t>
            </a:r>
            <a:r>
              <a:rPr lang="pt-BR" b="0" i="0" dirty="0">
                <a:effectLst/>
              </a:rPr>
              <a:t>.</a:t>
            </a:r>
          </a:p>
          <a:p>
            <a:r>
              <a:rPr lang="pt-BR" b="0" i="0" dirty="0">
                <a:effectLst/>
              </a:rPr>
              <a:t>Proporcionar uma experiência prática por meio de laboratórios e projetos práticos, permitindo que os alunos apliquem seus conhecimentos de </a:t>
            </a:r>
            <a:r>
              <a:rPr lang="pt-BR" b="0" i="0" dirty="0" err="1">
                <a:effectLst/>
              </a:rPr>
              <a:t>TinyML</a:t>
            </a:r>
            <a:r>
              <a:rPr lang="pt-BR" b="0" i="0" dirty="0">
                <a:effectLst/>
              </a:rPr>
              <a:t> em cenários do mundo real.</a:t>
            </a:r>
            <a:endParaRPr lang="pt-BR" dirty="0"/>
          </a:p>
        </p:txBody>
      </p:sp>
      <p:pic>
        <p:nvPicPr>
          <p:cNvPr id="4" name="Picture 2" descr="Image result for machine learning">
            <a:extLst>
              <a:ext uri="{FF2B5EF4-FFF2-40B4-BE49-F238E27FC236}">
                <a16:creationId xmlns:a16="http://schemas.microsoft.com/office/drawing/2014/main" id="{5C06A13C-9D44-3527-DD1E-E02BB897D2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76568" y="161243"/>
            <a:ext cx="2289169" cy="160241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OT: a internet das coisas. O que é? - HMB Tecnologia">
            <a:extLst>
              <a:ext uri="{FF2B5EF4-FFF2-40B4-BE49-F238E27FC236}">
                <a16:creationId xmlns:a16="http://schemas.microsoft.com/office/drawing/2014/main" id="{EFA771E3-151D-8061-599C-F57CFB216E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921"/>
          <a:stretch/>
        </p:blipFill>
        <p:spPr bwMode="auto">
          <a:xfrm>
            <a:off x="9361530" y="3611246"/>
            <a:ext cx="2331903" cy="146112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inyML: What is It and Why Does It Matter | MacroFab">
            <a:extLst>
              <a:ext uri="{FF2B5EF4-FFF2-40B4-BE49-F238E27FC236}">
                <a16:creationId xmlns:a16="http://schemas.microsoft.com/office/drawing/2014/main" id="{1EC642B7-7250-B83F-220A-F4F6F9BAFC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7084" y="2173185"/>
            <a:ext cx="2146594" cy="112869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TinyML: Future is Tiny and Bright | TechGig">
            <a:extLst>
              <a:ext uri="{FF2B5EF4-FFF2-40B4-BE49-F238E27FC236}">
                <a16:creationId xmlns:a16="http://schemas.microsoft.com/office/drawing/2014/main" id="{AF76318A-723E-D23D-B013-8060C6435A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1776" y="5419765"/>
            <a:ext cx="2291900" cy="1283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49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EF9143-8A80-C6D4-0597-00385E9E2DC6}"/>
              </a:ext>
            </a:extLst>
          </p:cNvPr>
          <p:cNvSpPr>
            <a:spLocks noGrp="1"/>
          </p:cNvSpPr>
          <p:nvPr>
            <p:ph type="title"/>
          </p:nvPr>
        </p:nvSpPr>
        <p:spPr/>
        <p:txBody>
          <a:bodyPr/>
          <a:lstStyle/>
          <a:p>
            <a:r>
              <a:rPr lang="pt-BR" dirty="0"/>
              <a:t>Quais áreas vamos aprender?</a:t>
            </a:r>
          </a:p>
        </p:txBody>
      </p:sp>
      <p:sp>
        <p:nvSpPr>
          <p:cNvPr id="3" name="Espaço Reservado para Conteúdo 2">
            <a:extLst>
              <a:ext uri="{FF2B5EF4-FFF2-40B4-BE49-F238E27FC236}">
                <a16:creationId xmlns:a16="http://schemas.microsoft.com/office/drawing/2014/main" id="{13AA8C63-72B2-8E91-13A2-E06CA3C1D1FE}"/>
              </a:ext>
            </a:extLst>
          </p:cNvPr>
          <p:cNvSpPr>
            <a:spLocks noGrp="1"/>
          </p:cNvSpPr>
          <p:nvPr>
            <p:ph idx="1"/>
          </p:nvPr>
        </p:nvSpPr>
        <p:spPr>
          <a:xfrm>
            <a:off x="838200" y="1825624"/>
            <a:ext cx="7313560" cy="5032376"/>
          </a:xfrm>
        </p:spPr>
        <p:txBody>
          <a:bodyPr>
            <a:normAutofit fontScale="92500" lnSpcReduction="10000"/>
          </a:bodyPr>
          <a:lstStyle/>
          <a:p>
            <a:r>
              <a:rPr lang="pt-BR" dirty="0"/>
              <a:t>Aprenderemos os </a:t>
            </a:r>
            <a:r>
              <a:rPr lang="pt-BR" b="1" i="1" dirty="0"/>
              <a:t>fundamentos</a:t>
            </a:r>
            <a:r>
              <a:rPr lang="pt-BR" dirty="0"/>
              <a:t> de cada uma dessas áreas, mas apenas o </a:t>
            </a:r>
            <a:r>
              <a:rPr lang="pt-BR" b="1" i="1" dirty="0"/>
              <a:t>suficiente</a:t>
            </a:r>
            <a:r>
              <a:rPr lang="pt-BR" dirty="0"/>
              <a:t> para focarmos na construção de </a:t>
            </a:r>
            <a:r>
              <a:rPr lang="pt-BR" b="1" i="1" dirty="0"/>
              <a:t>aplicações de </a:t>
            </a:r>
            <a:r>
              <a:rPr lang="pt-BR" b="1" i="1" dirty="0" err="1"/>
              <a:t>TinyML</a:t>
            </a:r>
            <a:r>
              <a:rPr lang="pt-BR" dirty="0"/>
              <a:t>.</a:t>
            </a:r>
          </a:p>
          <a:p>
            <a:r>
              <a:rPr lang="pt-BR" b="0" i="0" dirty="0">
                <a:effectLst/>
              </a:rPr>
              <a:t>Trabalharemos na interseção dessas três áreas, levando em consideração algumas questões importantes</a:t>
            </a:r>
            <a:r>
              <a:rPr lang="pt-BR" dirty="0"/>
              <a:t>:</a:t>
            </a:r>
          </a:p>
          <a:p>
            <a:pPr lvl="1">
              <a:buFont typeface="Wingdings" panose="05000000000000000000" pitchFamily="2" charset="2"/>
              <a:buChar char="§"/>
            </a:pPr>
            <a:r>
              <a:rPr lang="pt-BR" b="0" i="0" dirty="0">
                <a:effectLst/>
              </a:rPr>
              <a:t>Como o ML pode viabilizar novas e interessantes aplicações práticas de </a:t>
            </a:r>
            <a:r>
              <a:rPr lang="pt-BR" b="0" i="0" dirty="0" err="1">
                <a:effectLst/>
              </a:rPr>
              <a:t>TinyML</a:t>
            </a:r>
            <a:r>
              <a:rPr lang="pt-BR" b="0" i="0" dirty="0">
                <a:effectLst/>
              </a:rPr>
              <a:t>?</a:t>
            </a:r>
            <a:endParaRPr lang="pt-BR" dirty="0"/>
          </a:p>
          <a:p>
            <a:pPr lvl="1">
              <a:buFont typeface="Wingdings" panose="05000000000000000000" pitchFamily="2" charset="2"/>
              <a:buChar char="§"/>
            </a:pPr>
            <a:r>
              <a:rPr lang="pt-BR" b="0" i="0" dirty="0">
                <a:effectLst/>
              </a:rPr>
              <a:t>Quais são os desafios de implementar ML em dispositivos embarcados minúsculos e com recursos limitados? </a:t>
            </a:r>
            <a:endParaRPr lang="pt-BR" dirty="0"/>
          </a:p>
          <a:p>
            <a:pPr lvl="2">
              <a:buFont typeface="Wingdings" panose="05000000000000000000" pitchFamily="2" charset="2"/>
              <a:buChar char="ü"/>
            </a:pPr>
            <a:r>
              <a:rPr lang="pt-BR" dirty="0"/>
              <a:t>Temos que considerar problemas de latência (e.g., tempo para classificação de objetos em uma imagem) e restrições de bateria, processamento e memória.</a:t>
            </a:r>
          </a:p>
          <a:p>
            <a:pPr lvl="1">
              <a:buFont typeface="Wingdings" panose="05000000000000000000" pitchFamily="2" charset="2"/>
              <a:buChar char="§"/>
            </a:pPr>
            <a:r>
              <a:rPr lang="pt-BR" b="0" i="0" dirty="0">
                <a:effectLst/>
              </a:rPr>
              <a:t>Quais novos casos de uso podem ser habilitados com o uso de </a:t>
            </a:r>
            <a:r>
              <a:rPr lang="pt-BR" b="0" i="0" dirty="0" err="1">
                <a:effectLst/>
              </a:rPr>
              <a:t>TinyML</a:t>
            </a:r>
            <a:r>
              <a:rPr lang="pt-BR" b="0" i="0" dirty="0">
                <a:effectLst/>
              </a:rPr>
              <a:t>, que não eram possíveis antes?</a:t>
            </a:r>
            <a:endParaRPr lang="pt-BR" dirty="0"/>
          </a:p>
        </p:txBody>
      </p:sp>
      <p:pic>
        <p:nvPicPr>
          <p:cNvPr id="8194" name="Picture 2" descr="Gauge half Icon - Free PNG &amp; SVG 2440994 - Noun Project">
            <a:extLst>
              <a:ext uri="{FF2B5EF4-FFF2-40B4-BE49-F238E27FC236}">
                <a16:creationId xmlns:a16="http://schemas.microsoft.com/office/drawing/2014/main" id="{86F837F8-06DC-1EDB-094D-5A8CAE7FBF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95" t="20519" r="7149" b="21072"/>
          <a:stretch/>
        </p:blipFill>
        <p:spPr bwMode="auto">
          <a:xfrm>
            <a:off x="8200004" y="5362586"/>
            <a:ext cx="1064755" cy="71935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Phone Battery Icon Vector Art, Icons, and Graphics for Free Download">
            <a:extLst>
              <a:ext uri="{FF2B5EF4-FFF2-40B4-BE49-F238E27FC236}">
                <a16:creationId xmlns:a16="http://schemas.microsoft.com/office/drawing/2014/main" id="{548C8DF2-9054-72B0-6773-8FF45E3F3A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855" t="23155" r="30371" b="23493"/>
          <a:stretch/>
        </p:blipFill>
        <p:spPr bwMode="auto">
          <a:xfrm>
            <a:off x="9500895" y="5362586"/>
            <a:ext cx="425361" cy="7193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pu - ícones de eletrônicos grátis">
            <a:extLst>
              <a:ext uri="{FF2B5EF4-FFF2-40B4-BE49-F238E27FC236}">
                <a16:creationId xmlns:a16="http://schemas.microsoft.com/office/drawing/2014/main" id="{34FE92FF-6697-3121-CA86-F9EF3D1AB3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2393" y="5362586"/>
            <a:ext cx="719353" cy="719353"/>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Memory Icon Gráfico por arus · Creative Fabrica">
            <a:extLst>
              <a:ext uri="{FF2B5EF4-FFF2-40B4-BE49-F238E27FC236}">
                <a16:creationId xmlns:a16="http://schemas.microsoft.com/office/drawing/2014/main" id="{AD6F2C69-B785-1091-672B-268363438CF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901" t="26018" r="29901" b="26314"/>
          <a:stretch/>
        </p:blipFill>
        <p:spPr bwMode="auto">
          <a:xfrm>
            <a:off x="11117883" y="5468350"/>
            <a:ext cx="643453" cy="507823"/>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Agrupar 39">
            <a:extLst>
              <a:ext uri="{FF2B5EF4-FFF2-40B4-BE49-F238E27FC236}">
                <a16:creationId xmlns:a16="http://schemas.microsoft.com/office/drawing/2014/main" id="{ABD83E79-A0B1-C5A5-AF63-4F31D57E4080}"/>
              </a:ext>
            </a:extLst>
          </p:cNvPr>
          <p:cNvGrpSpPr/>
          <p:nvPr/>
        </p:nvGrpSpPr>
        <p:grpSpPr>
          <a:xfrm>
            <a:off x="8227962" y="468994"/>
            <a:ext cx="3649575" cy="4477898"/>
            <a:chOff x="8151760" y="566968"/>
            <a:chExt cx="3649575" cy="4477898"/>
          </a:xfrm>
        </p:grpSpPr>
        <p:grpSp>
          <p:nvGrpSpPr>
            <p:cNvPr id="36" name="Agrupar 35">
              <a:extLst>
                <a:ext uri="{FF2B5EF4-FFF2-40B4-BE49-F238E27FC236}">
                  <a16:creationId xmlns:a16="http://schemas.microsoft.com/office/drawing/2014/main" id="{281CBBFD-8127-84BA-2E87-563A7EBB7091}"/>
                </a:ext>
              </a:extLst>
            </p:cNvPr>
            <p:cNvGrpSpPr/>
            <p:nvPr/>
          </p:nvGrpSpPr>
          <p:grpSpPr>
            <a:xfrm>
              <a:off x="8151760" y="566968"/>
              <a:ext cx="3609576" cy="4477898"/>
              <a:chOff x="6643163" y="1283253"/>
              <a:chExt cx="3609576" cy="4477898"/>
            </a:xfrm>
          </p:grpSpPr>
          <p:sp>
            <p:nvSpPr>
              <p:cNvPr id="4" name="Elipse 3">
                <a:extLst>
                  <a:ext uri="{FF2B5EF4-FFF2-40B4-BE49-F238E27FC236}">
                    <a16:creationId xmlns:a16="http://schemas.microsoft.com/office/drawing/2014/main" id="{86A39609-5AF4-8637-7DF1-5B804FB4E2AC}"/>
                  </a:ext>
                </a:extLst>
              </p:cNvPr>
              <p:cNvSpPr>
                <a:spLocks noChangeAspect="1"/>
              </p:cNvSpPr>
              <p:nvPr/>
            </p:nvSpPr>
            <p:spPr>
              <a:xfrm>
                <a:off x="6643163" y="2313541"/>
                <a:ext cx="2121822" cy="21240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5" name="Elipse 4">
                <a:extLst>
                  <a:ext uri="{FF2B5EF4-FFF2-40B4-BE49-F238E27FC236}">
                    <a16:creationId xmlns:a16="http://schemas.microsoft.com/office/drawing/2014/main" id="{AE33FA00-5111-FF80-AFF0-DEFF7C5BFCD7}"/>
                  </a:ext>
                </a:extLst>
              </p:cNvPr>
              <p:cNvSpPr>
                <a:spLocks noChangeAspect="1"/>
              </p:cNvSpPr>
              <p:nvPr/>
            </p:nvSpPr>
            <p:spPr>
              <a:xfrm>
                <a:off x="8130917" y="2318482"/>
                <a:ext cx="2121822" cy="211905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5">
                <a:extLst>
                  <a:ext uri="{FF2B5EF4-FFF2-40B4-BE49-F238E27FC236}">
                    <a16:creationId xmlns:a16="http://schemas.microsoft.com/office/drawing/2014/main" id="{CD182BD6-C6AA-E71B-7DEE-F4CE7836A68B}"/>
                  </a:ext>
                </a:extLst>
              </p:cNvPr>
              <p:cNvSpPr>
                <a:spLocks noChangeAspect="1"/>
              </p:cNvSpPr>
              <p:nvPr/>
            </p:nvSpPr>
            <p:spPr>
              <a:xfrm>
                <a:off x="7387040" y="3637151"/>
                <a:ext cx="2121822" cy="21240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8" name="CaixaDeTexto 7">
                <a:extLst>
                  <a:ext uri="{FF2B5EF4-FFF2-40B4-BE49-F238E27FC236}">
                    <a16:creationId xmlns:a16="http://schemas.microsoft.com/office/drawing/2014/main" id="{65B90241-EE6F-B333-04EA-D1C64D653022}"/>
                  </a:ext>
                </a:extLst>
              </p:cNvPr>
              <p:cNvSpPr txBox="1"/>
              <p:nvPr/>
            </p:nvSpPr>
            <p:spPr>
              <a:xfrm>
                <a:off x="7207420" y="3009357"/>
                <a:ext cx="858390" cy="523220"/>
              </a:xfrm>
              <a:prstGeom prst="rect">
                <a:avLst/>
              </a:prstGeom>
              <a:noFill/>
            </p:spPr>
            <p:txBody>
              <a:bodyPr wrap="square">
                <a:spAutoFit/>
              </a:bodyPr>
              <a:lstStyle/>
              <a:p>
                <a:pPr algn="ctr"/>
                <a:r>
                  <a:rPr lang="pt-BR" sz="1400" b="1" dirty="0" err="1">
                    <a:solidFill>
                      <a:schemeClr val="tx1"/>
                    </a:solidFill>
                  </a:rPr>
                  <a:t>Machine</a:t>
                </a:r>
                <a:r>
                  <a:rPr lang="pt-BR" sz="1400" b="1" dirty="0">
                    <a:solidFill>
                      <a:schemeClr val="tx1"/>
                    </a:solidFill>
                  </a:rPr>
                  <a:t> Learning</a:t>
                </a:r>
              </a:p>
            </p:txBody>
          </p:sp>
          <p:sp>
            <p:nvSpPr>
              <p:cNvPr id="9" name="CaixaDeTexto 8">
                <a:extLst>
                  <a:ext uri="{FF2B5EF4-FFF2-40B4-BE49-F238E27FC236}">
                    <a16:creationId xmlns:a16="http://schemas.microsoft.com/office/drawing/2014/main" id="{94401CCF-81FF-2AAD-292C-15D2E970ECB3}"/>
                  </a:ext>
                </a:extLst>
              </p:cNvPr>
              <p:cNvSpPr txBox="1"/>
              <p:nvPr/>
            </p:nvSpPr>
            <p:spPr>
              <a:xfrm>
                <a:off x="7905312" y="4624127"/>
                <a:ext cx="1085277" cy="307777"/>
              </a:xfrm>
              <a:prstGeom prst="rect">
                <a:avLst/>
              </a:prstGeom>
              <a:noFill/>
            </p:spPr>
            <p:txBody>
              <a:bodyPr wrap="square">
                <a:spAutoFit/>
              </a:bodyPr>
              <a:lstStyle/>
              <a:p>
                <a:pPr algn="ctr"/>
                <a:r>
                  <a:rPr lang="pt-BR" sz="1400" b="1" dirty="0">
                    <a:solidFill>
                      <a:schemeClr val="tx1"/>
                    </a:solidFill>
                  </a:rPr>
                  <a:t>Aplicações</a:t>
                </a:r>
              </a:p>
            </p:txBody>
          </p:sp>
          <p:sp>
            <p:nvSpPr>
              <p:cNvPr id="10" name="CaixaDeTexto 9">
                <a:extLst>
                  <a:ext uri="{FF2B5EF4-FFF2-40B4-BE49-F238E27FC236}">
                    <a16:creationId xmlns:a16="http://schemas.microsoft.com/office/drawing/2014/main" id="{7014DE71-4205-9188-3826-C1A41FC3123A}"/>
                  </a:ext>
                </a:extLst>
              </p:cNvPr>
              <p:cNvSpPr txBox="1"/>
              <p:nvPr/>
            </p:nvSpPr>
            <p:spPr>
              <a:xfrm>
                <a:off x="8809687" y="3063010"/>
                <a:ext cx="1156994" cy="523220"/>
              </a:xfrm>
              <a:prstGeom prst="rect">
                <a:avLst/>
              </a:prstGeom>
              <a:noFill/>
            </p:spPr>
            <p:txBody>
              <a:bodyPr wrap="square">
                <a:spAutoFit/>
              </a:bodyPr>
              <a:lstStyle/>
              <a:p>
                <a:pPr algn="ctr"/>
                <a:r>
                  <a:rPr lang="pt-BR" sz="1400" b="1" dirty="0">
                    <a:solidFill>
                      <a:schemeClr val="tx1"/>
                    </a:solidFill>
                  </a:rPr>
                  <a:t>Sistemas Embarcados</a:t>
                </a:r>
              </a:p>
            </p:txBody>
          </p:sp>
          <p:sp>
            <p:nvSpPr>
              <p:cNvPr id="31" name="Forma Livre: Forma 30">
                <a:extLst>
                  <a:ext uri="{FF2B5EF4-FFF2-40B4-BE49-F238E27FC236}">
                    <a16:creationId xmlns:a16="http://schemas.microsoft.com/office/drawing/2014/main" id="{74BB9C82-E359-9C7F-9FB2-08D07AFCC38F}"/>
                  </a:ext>
                </a:extLst>
              </p:cNvPr>
              <p:cNvSpPr/>
              <p:nvPr/>
            </p:nvSpPr>
            <p:spPr>
              <a:xfrm>
                <a:off x="8175625" y="3638550"/>
                <a:ext cx="549275" cy="498475"/>
              </a:xfrm>
              <a:custGeom>
                <a:avLst/>
                <a:gdLst>
                  <a:gd name="connsiteX0" fmla="*/ 0 w 549275"/>
                  <a:gd name="connsiteY0" fmla="*/ 31750 h 498475"/>
                  <a:gd name="connsiteX1" fmla="*/ 25400 w 549275"/>
                  <a:gd name="connsiteY1" fmla="*/ 117475 h 498475"/>
                  <a:gd name="connsiteX2" fmla="*/ 57150 w 549275"/>
                  <a:gd name="connsiteY2" fmla="*/ 193675 h 498475"/>
                  <a:gd name="connsiteX3" fmla="*/ 95250 w 549275"/>
                  <a:gd name="connsiteY3" fmla="*/ 263525 h 498475"/>
                  <a:gd name="connsiteX4" fmla="*/ 127000 w 549275"/>
                  <a:gd name="connsiteY4" fmla="*/ 314325 h 498475"/>
                  <a:gd name="connsiteX5" fmla="*/ 161925 w 549275"/>
                  <a:gd name="connsiteY5" fmla="*/ 374650 h 498475"/>
                  <a:gd name="connsiteX6" fmla="*/ 222250 w 549275"/>
                  <a:gd name="connsiteY6" fmla="*/ 438150 h 498475"/>
                  <a:gd name="connsiteX7" fmla="*/ 247650 w 549275"/>
                  <a:gd name="connsiteY7" fmla="*/ 466725 h 498475"/>
                  <a:gd name="connsiteX8" fmla="*/ 276225 w 549275"/>
                  <a:gd name="connsiteY8" fmla="*/ 498475 h 498475"/>
                  <a:gd name="connsiteX9" fmla="*/ 314325 w 549275"/>
                  <a:gd name="connsiteY9" fmla="*/ 460375 h 498475"/>
                  <a:gd name="connsiteX10" fmla="*/ 358775 w 549275"/>
                  <a:gd name="connsiteY10" fmla="*/ 409575 h 498475"/>
                  <a:gd name="connsiteX11" fmla="*/ 393700 w 549275"/>
                  <a:gd name="connsiteY11" fmla="*/ 349250 h 498475"/>
                  <a:gd name="connsiteX12" fmla="*/ 425450 w 549275"/>
                  <a:gd name="connsiteY12" fmla="*/ 301625 h 498475"/>
                  <a:gd name="connsiteX13" fmla="*/ 466725 w 549275"/>
                  <a:gd name="connsiteY13" fmla="*/ 234950 h 498475"/>
                  <a:gd name="connsiteX14" fmla="*/ 501650 w 549275"/>
                  <a:gd name="connsiteY14" fmla="*/ 165100 h 498475"/>
                  <a:gd name="connsiteX15" fmla="*/ 523875 w 549275"/>
                  <a:gd name="connsiteY15" fmla="*/ 104775 h 498475"/>
                  <a:gd name="connsiteX16" fmla="*/ 542925 w 549275"/>
                  <a:gd name="connsiteY16" fmla="*/ 50800 h 498475"/>
                  <a:gd name="connsiteX17" fmla="*/ 549275 w 549275"/>
                  <a:gd name="connsiteY17" fmla="*/ 31750 h 498475"/>
                  <a:gd name="connsiteX18" fmla="*/ 508000 w 549275"/>
                  <a:gd name="connsiteY18" fmla="*/ 22225 h 498475"/>
                  <a:gd name="connsiteX19" fmla="*/ 438150 w 549275"/>
                  <a:gd name="connsiteY19" fmla="*/ 12700 h 498475"/>
                  <a:gd name="connsiteX20" fmla="*/ 387350 w 549275"/>
                  <a:gd name="connsiteY20" fmla="*/ 6350 h 498475"/>
                  <a:gd name="connsiteX21" fmla="*/ 330200 w 549275"/>
                  <a:gd name="connsiteY21" fmla="*/ 3175 h 498475"/>
                  <a:gd name="connsiteX22" fmla="*/ 292100 w 549275"/>
                  <a:gd name="connsiteY22" fmla="*/ 0 h 498475"/>
                  <a:gd name="connsiteX23" fmla="*/ 219075 w 549275"/>
                  <a:gd name="connsiteY23" fmla="*/ 0 h 498475"/>
                  <a:gd name="connsiteX24" fmla="*/ 142875 w 549275"/>
                  <a:gd name="connsiteY24" fmla="*/ 9525 h 498475"/>
                  <a:gd name="connsiteX25" fmla="*/ 95250 w 549275"/>
                  <a:gd name="connsiteY25" fmla="*/ 12700 h 498475"/>
                  <a:gd name="connsiteX26" fmla="*/ 0 w 549275"/>
                  <a:gd name="connsiteY26" fmla="*/ 31750 h 49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9275" h="498475">
                    <a:moveTo>
                      <a:pt x="0" y="31750"/>
                    </a:moveTo>
                    <a:lnTo>
                      <a:pt x="25400" y="117475"/>
                    </a:lnTo>
                    <a:lnTo>
                      <a:pt x="57150" y="193675"/>
                    </a:lnTo>
                    <a:lnTo>
                      <a:pt x="95250" y="263525"/>
                    </a:lnTo>
                    <a:lnTo>
                      <a:pt x="127000" y="314325"/>
                    </a:lnTo>
                    <a:lnTo>
                      <a:pt x="161925" y="374650"/>
                    </a:lnTo>
                    <a:lnTo>
                      <a:pt x="222250" y="438150"/>
                    </a:lnTo>
                    <a:lnTo>
                      <a:pt x="247650" y="466725"/>
                    </a:lnTo>
                    <a:lnTo>
                      <a:pt x="276225" y="498475"/>
                    </a:lnTo>
                    <a:lnTo>
                      <a:pt x="314325" y="460375"/>
                    </a:lnTo>
                    <a:lnTo>
                      <a:pt x="358775" y="409575"/>
                    </a:lnTo>
                    <a:lnTo>
                      <a:pt x="393700" y="349250"/>
                    </a:lnTo>
                    <a:lnTo>
                      <a:pt x="425450" y="301625"/>
                    </a:lnTo>
                    <a:lnTo>
                      <a:pt x="466725" y="234950"/>
                    </a:lnTo>
                    <a:lnTo>
                      <a:pt x="501650" y="165100"/>
                    </a:lnTo>
                    <a:lnTo>
                      <a:pt x="523875" y="104775"/>
                    </a:lnTo>
                    <a:lnTo>
                      <a:pt x="542925" y="50800"/>
                    </a:lnTo>
                    <a:lnTo>
                      <a:pt x="549275" y="31750"/>
                    </a:lnTo>
                    <a:lnTo>
                      <a:pt x="508000" y="22225"/>
                    </a:lnTo>
                    <a:lnTo>
                      <a:pt x="438150" y="12700"/>
                    </a:lnTo>
                    <a:lnTo>
                      <a:pt x="387350" y="6350"/>
                    </a:lnTo>
                    <a:lnTo>
                      <a:pt x="330200" y="3175"/>
                    </a:lnTo>
                    <a:lnTo>
                      <a:pt x="292100" y="0"/>
                    </a:lnTo>
                    <a:lnTo>
                      <a:pt x="219075" y="0"/>
                    </a:lnTo>
                    <a:lnTo>
                      <a:pt x="142875" y="9525"/>
                    </a:lnTo>
                    <a:lnTo>
                      <a:pt x="95250" y="12700"/>
                    </a:lnTo>
                    <a:lnTo>
                      <a:pt x="0" y="317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2" name="Picture 2" descr="Primeiros passos em AIoT utilizando TinyML em microcontroladores - MakerHero">
                <a:extLst>
                  <a:ext uri="{FF2B5EF4-FFF2-40B4-BE49-F238E27FC236}">
                    <a16:creationId xmlns:a16="http://schemas.microsoft.com/office/drawing/2014/main" id="{2259B5FA-3BCF-FDE7-7135-4DFEA1BC29C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4087" t="20397" r="41919" b="32488"/>
              <a:stretch/>
            </p:blipFill>
            <p:spPr bwMode="auto">
              <a:xfrm>
                <a:off x="8175625" y="1283253"/>
                <a:ext cx="678770" cy="92844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Conector de Seta Reta 33">
                <a:extLst>
                  <a:ext uri="{FF2B5EF4-FFF2-40B4-BE49-F238E27FC236}">
                    <a16:creationId xmlns:a16="http://schemas.microsoft.com/office/drawing/2014/main" id="{45718E38-8B50-903D-CEE1-A08D6A80BA93}"/>
                  </a:ext>
                </a:extLst>
              </p:cNvPr>
              <p:cNvCxnSpPr>
                <a:cxnSpLocks/>
                <a:endCxn id="6" idx="0"/>
              </p:cNvCxnSpPr>
              <p:nvPr/>
            </p:nvCxnSpPr>
            <p:spPr>
              <a:xfrm>
                <a:off x="8437748" y="2211699"/>
                <a:ext cx="10203" cy="14254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9" name="CaixaDeTexto 38">
              <a:extLst>
                <a:ext uri="{FF2B5EF4-FFF2-40B4-BE49-F238E27FC236}">
                  <a16:creationId xmlns:a16="http://schemas.microsoft.com/office/drawing/2014/main" id="{26EF1C49-41C8-DDD5-EF1B-F4599FF2B0F6}"/>
                </a:ext>
              </a:extLst>
            </p:cNvPr>
            <p:cNvSpPr txBox="1"/>
            <p:nvPr/>
          </p:nvSpPr>
          <p:spPr>
            <a:xfrm>
              <a:off x="10233583" y="650160"/>
              <a:ext cx="1567752" cy="738664"/>
            </a:xfrm>
            <a:prstGeom prst="rect">
              <a:avLst/>
            </a:prstGeom>
            <a:noFill/>
          </p:spPr>
          <p:txBody>
            <a:bodyPr wrap="square" rtlCol="0">
              <a:spAutoFit/>
            </a:bodyPr>
            <a:lstStyle/>
            <a:p>
              <a:pPr algn="ctr"/>
              <a:r>
                <a:rPr lang="pt-BR" sz="1400" dirty="0" err="1"/>
                <a:t>TinyML</a:t>
              </a:r>
              <a:r>
                <a:rPr lang="pt-BR" sz="1400" dirty="0"/>
                <a:t> é a interação destas três áreas.</a:t>
              </a:r>
            </a:p>
          </p:txBody>
        </p:sp>
      </p:grpSp>
    </p:spTree>
    <p:extLst>
      <p:ext uri="{BB962C8B-B14F-4D97-AF65-F5344CB8AC3E}">
        <p14:creationId xmlns:p14="http://schemas.microsoft.com/office/powerpoint/2010/main" val="2548373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C0D1E4-6A31-D6CC-6257-13E94DEA9B6A}"/>
              </a:ext>
            </a:extLst>
          </p:cNvPr>
          <p:cNvSpPr>
            <a:spLocks noGrp="1"/>
          </p:cNvSpPr>
          <p:nvPr>
            <p:ph type="title"/>
          </p:nvPr>
        </p:nvSpPr>
        <p:spPr/>
        <p:txBody>
          <a:bodyPr/>
          <a:lstStyle/>
          <a:p>
            <a:r>
              <a:rPr lang="pt-BR" dirty="0"/>
              <a:t>O que vamos usar?</a:t>
            </a:r>
          </a:p>
        </p:txBody>
      </p:sp>
      <p:sp>
        <p:nvSpPr>
          <p:cNvPr id="3" name="Espaço Reservado para Conteúdo 2">
            <a:extLst>
              <a:ext uri="{FF2B5EF4-FFF2-40B4-BE49-F238E27FC236}">
                <a16:creationId xmlns:a16="http://schemas.microsoft.com/office/drawing/2014/main" id="{2835C6BA-24C9-8E94-403D-DCEE102AB8A7}"/>
              </a:ext>
            </a:extLst>
          </p:cNvPr>
          <p:cNvSpPr>
            <a:spLocks noGrp="1"/>
          </p:cNvSpPr>
          <p:nvPr>
            <p:ph idx="1"/>
          </p:nvPr>
        </p:nvSpPr>
        <p:spPr>
          <a:xfrm>
            <a:off x="838201" y="1825624"/>
            <a:ext cx="5976256" cy="5032375"/>
          </a:xfrm>
        </p:spPr>
        <p:txBody>
          <a:bodyPr>
            <a:normAutofit lnSpcReduction="10000"/>
          </a:bodyPr>
          <a:lstStyle/>
          <a:p>
            <a:pPr marL="0" indent="0">
              <a:buNone/>
            </a:pPr>
            <a:r>
              <a:rPr lang="pt-BR" b="1" dirty="0"/>
              <a:t>Hardware</a:t>
            </a:r>
          </a:p>
          <a:p>
            <a:pPr lvl="1"/>
            <a:r>
              <a:rPr lang="pt-BR" dirty="0"/>
              <a:t>Smartphones</a:t>
            </a:r>
          </a:p>
          <a:p>
            <a:pPr lvl="1"/>
            <a:r>
              <a:rPr lang="pt-BR" dirty="0"/>
              <a:t>Arduino Nano 33 BLE Sense</a:t>
            </a:r>
          </a:p>
          <a:p>
            <a:pPr lvl="1"/>
            <a:r>
              <a:rPr lang="pt-BR" dirty="0"/>
              <a:t>Sensores</a:t>
            </a:r>
          </a:p>
          <a:p>
            <a:pPr marL="0" indent="0">
              <a:buNone/>
            </a:pPr>
            <a:endParaRPr lang="pt-BR" dirty="0"/>
          </a:p>
          <a:p>
            <a:pPr marL="0" indent="0">
              <a:buNone/>
            </a:pPr>
            <a:r>
              <a:rPr lang="pt-BR" b="1" dirty="0"/>
              <a:t>Software</a:t>
            </a:r>
          </a:p>
          <a:p>
            <a:pPr lvl="1"/>
            <a:r>
              <a:rPr lang="pt-BR" b="1" dirty="0"/>
              <a:t>Biblioteca de ML</a:t>
            </a:r>
            <a:r>
              <a:rPr lang="pt-BR" dirty="0"/>
              <a:t>: </a:t>
            </a:r>
            <a:r>
              <a:rPr lang="pt-BR" dirty="0" err="1"/>
              <a:t>Tensorflow</a:t>
            </a:r>
            <a:r>
              <a:rPr lang="pt-BR" dirty="0"/>
              <a:t> (</a:t>
            </a:r>
            <a:r>
              <a:rPr lang="pt-BR" dirty="0" err="1"/>
              <a:t>TFLite</a:t>
            </a:r>
            <a:r>
              <a:rPr lang="pt-BR" dirty="0"/>
              <a:t> e </a:t>
            </a:r>
            <a:r>
              <a:rPr lang="pt-BR" dirty="0" err="1"/>
              <a:t>TFLite</a:t>
            </a:r>
            <a:r>
              <a:rPr lang="pt-BR" dirty="0"/>
              <a:t> Micro)</a:t>
            </a:r>
          </a:p>
          <a:p>
            <a:pPr lvl="1"/>
            <a:r>
              <a:rPr lang="pt-BR" b="1" dirty="0"/>
              <a:t>Ambientes de programação</a:t>
            </a:r>
            <a:r>
              <a:rPr lang="pt-BR" dirty="0"/>
              <a:t>: Google </a:t>
            </a:r>
            <a:r>
              <a:rPr lang="pt-BR" dirty="0" err="1"/>
              <a:t>Colab</a:t>
            </a:r>
            <a:r>
              <a:rPr lang="pt-BR" dirty="0"/>
              <a:t> (com </a:t>
            </a:r>
            <a:r>
              <a:rPr lang="pt-BR" dirty="0" err="1"/>
              <a:t>Jupyter</a:t>
            </a:r>
            <a:r>
              <a:rPr lang="pt-BR" dirty="0"/>
              <a:t> notebooks) e Arduino IDE.</a:t>
            </a:r>
          </a:p>
          <a:p>
            <a:pPr lvl="1"/>
            <a:r>
              <a:rPr lang="pt-BR" b="1" i="0" dirty="0">
                <a:effectLst/>
              </a:rPr>
              <a:t>Ambiente de desenvolvimento de ML</a:t>
            </a:r>
            <a:r>
              <a:rPr lang="pt-BR" b="0" i="0" dirty="0">
                <a:effectLst/>
              </a:rPr>
              <a:t>: </a:t>
            </a:r>
            <a:r>
              <a:rPr lang="pt-BR" dirty="0"/>
              <a:t>Edge Impulse Studio.</a:t>
            </a:r>
          </a:p>
          <a:p>
            <a:pPr lvl="1"/>
            <a:endParaRPr lang="pt-BR" dirty="0"/>
          </a:p>
          <a:p>
            <a:pPr lvl="1"/>
            <a:endParaRPr lang="pt-BR" dirty="0"/>
          </a:p>
          <a:p>
            <a:pPr lvl="1"/>
            <a:endParaRPr lang="pt-BR" dirty="0"/>
          </a:p>
          <a:p>
            <a:pPr lvl="1"/>
            <a:endParaRPr lang="pt-BR" dirty="0"/>
          </a:p>
          <a:p>
            <a:endParaRPr lang="pt-BR" dirty="0"/>
          </a:p>
        </p:txBody>
      </p:sp>
      <p:pic>
        <p:nvPicPr>
          <p:cNvPr id="9218" name="Picture 2" descr="Software | Arduino">
            <a:extLst>
              <a:ext uri="{FF2B5EF4-FFF2-40B4-BE49-F238E27FC236}">
                <a16:creationId xmlns:a16="http://schemas.microsoft.com/office/drawing/2014/main" id="{FB528A69-874E-4322-FDAA-3E78F686D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9029" y="5551139"/>
            <a:ext cx="1994956" cy="104735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Edge Impulse - Edge AI and Vision Alliance">
            <a:extLst>
              <a:ext uri="{FF2B5EF4-FFF2-40B4-BE49-F238E27FC236}">
                <a16:creationId xmlns:a16="http://schemas.microsoft.com/office/drawing/2014/main" id="{8454BD14-D70D-5DE1-FDDF-F09AF67A0B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8282" y="5551139"/>
            <a:ext cx="2357346" cy="117867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TensorFlow - Wikipedia">
            <a:extLst>
              <a:ext uri="{FF2B5EF4-FFF2-40B4-BE49-F238E27FC236}">
                <a16:creationId xmlns:a16="http://schemas.microsoft.com/office/drawing/2014/main" id="{D183021D-45D1-98C1-E0F7-BABB81CB70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169" t="16814" r="11235" b="13839"/>
          <a:stretch/>
        </p:blipFill>
        <p:spPr bwMode="auto">
          <a:xfrm>
            <a:off x="6873487" y="4113140"/>
            <a:ext cx="1763772" cy="1008824"/>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DD60BD5F-98D8-20AD-7A86-2ECBB00848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62" t="18147" r="18585" b="19379"/>
          <a:stretch/>
        </p:blipFill>
        <p:spPr bwMode="auto">
          <a:xfrm>
            <a:off x="9032695" y="4237527"/>
            <a:ext cx="1438861" cy="884437"/>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Projeto Jupyter – Wikipédia, a enciclopédia livre">
            <a:extLst>
              <a:ext uri="{FF2B5EF4-FFF2-40B4-BE49-F238E27FC236}">
                <a16:creationId xmlns:a16="http://schemas.microsoft.com/office/drawing/2014/main" id="{2F173D25-FCBF-A4CE-E517-2B01BBEEF4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33513" y="4069446"/>
            <a:ext cx="1093172" cy="1267105"/>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Vendas de smartphones crescem, Samsung lidera, Apple recupera e Huawei cai  mais | Mundo Conectado">
            <a:extLst>
              <a:ext uri="{FF2B5EF4-FFF2-40B4-BE49-F238E27FC236}">
                <a16:creationId xmlns:a16="http://schemas.microsoft.com/office/drawing/2014/main" id="{52BCDE8E-6A10-35DA-109B-9816735A1B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2457" y="1979219"/>
            <a:ext cx="2882060" cy="1308935"/>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Nano 33 BLE - Arduino | Mouser">
            <a:extLst>
              <a:ext uri="{FF2B5EF4-FFF2-40B4-BE49-F238E27FC236}">
                <a16:creationId xmlns:a16="http://schemas.microsoft.com/office/drawing/2014/main" id="{47E447D6-D985-62CF-083E-1C6E699EBBD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432" t="5736" r="4789" b="4574"/>
          <a:stretch/>
        </p:blipFill>
        <p:spPr bwMode="auto">
          <a:xfrm>
            <a:off x="8540320" y="1964562"/>
            <a:ext cx="2046903" cy="1469572"/>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ArduCam OV7675 0,3MPx 640x480px 60fps - camera Botland - Robotic Shop">
            <a:extLst>
              <a:ext uri="{FF2B5EF4-FFF2-40B4-BE49-F238E27FC236}">
                <a16:creationId xmlns:a16="http://schemas.microsoft.com/office/drawing/2014/main" id="{69D1DE58-D266-4A1F-C442-0928381AF78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461" t="11269" r="7778" b="10953"/>
          <a:stretch/>
        </p:blipFill>
        <p:spPr bwMode="auto">
          <a:xfrm>
            <a:off x="10659045" y="2132720"/>
            <a:ext cx="1284513" cy="1178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1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A27B04-EDC8-506A-E372-8E3D296946C9}"/>
              </a:ext>
            </a:extLst>
          </p:cNvPr>
          <p:cNvSpPr>
            <a:spLocks noGrp="1"/>
          </p:cNvSpPr>
          <p:nvPr>
            <p:ph type="title"/>
          </p:nvPr>
        </p:nvSpPr>
        <p:spPr/>
        <p:txBody>
          <a:bodyPr/>
          <a:lstStyle/>
          <a:p>
            <a:r>
              <a:rPr lang="pt-BR" dirty="0"/>
              <a:t>Motivação</a:t>
            </a:r>
          </a:p>
        </p:txBody>
      </p:sp>
      <p:pic>
        <p:nvPicPr>
          <p:cNvPr id="1030" name="Picture 6" descr="IoT: Number of devices worldwide from 2015 to 2025 [5]. | Download  Scientific Diagram">
            <a:extLst>
              <a:ext uri="{FF2B5EF4-FFF2-40B4-BE49-F238E27FC236}">
                <a16:creationId xmlns:a16="http://schemas.microsoft.com/office/drawing/2014/main" id="{F3F884FF-BCA3-0579-98F6-EACC22088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318" y="1659184"/>
            <a:ext cx="5041694" cy="344588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75F6DE8E-6C67-AF3C-84C2-40EB7C820E17}"/>
              </a:ext>
            </a:extLst>
          </p:cNvPr>
          <p:cNvSpPr txBox="1"/>
          <p:nvPr/>
        </p:nvSpPr>
        <p:spPr>
          <a:xfrm>
            <a:off x="915318" y="5253406"/>
            <a:ext cx="10715663" cy="1200329"/>
          </a:xfrm>
          <a:prstGeom prst="rect">
            <a:avLst/>
          </a:prstGeom>
          <a:noFill/>
        </p:spPr>
        <p:txBody>
          <a:bodyPr wrap="square" rtlCol="0">
            <a:spAutoFit/>
          </a:bodyPr>
          <a:lstStyle/>
          <a:p>
            <a:pPr marL="285750" indent="-285750">
              <a:buFont typeface="Arial" panose="020B0604020202020204" pitchFamily="34" charset="0"/>
              <a:buChar char="•"/>
            </a:pPr>
            <a:r>
              <a:rPr lang="pt-BR" sz="2400" dirty="0"/>
              <a:t>Estima-se que teremos mais de 75 bilhões de dispositivos </a:t>
            </a:r>
            <a:r>
              <a:rPr lang="pt-BR" sz="2400" dirty="0" err="1"/>
              <a:t>IoT</a:t>
            </a:r>
            <a:r>
              <a:rPr lang="pt-BR" sz="2400" dirty="0"/>
              <a:t> até 2025.</a:t>
            </a:r>
          </a:p>
          <a:p>
            <a:pPr marL="285750" indent="-285750">
              <a:buFont typeface="Arial" panose="020B0604020202020204" pitchFamily="34" charset="0"/>
              <a:buChar char="•"/>
            </a:pPr>
            <a:r>
              <a:rPr lang="pt-BR" sz="2400" dirty="0"/>
              <a:t>A grande maioria desses dispositivos estão equipados com microprocessadores  ou microcontroladores e sensores.</a:t>
            </a:r>
          </a:p>
        </p:txBody>
      </p:sp>
      <p:pic>
        <p:nvPicPr>
          <p:cNvPr id="1032" name="Picture 8" descr="Iot Devices Vector Art, Icons, and Graphics for Free Download">
            <a:extLst>
              <a:ext uri="{FF2B5EF4-FFF2-40B4-BE49-F238E27FC236}">
                <a16:creationId xmlns:a16="http://schemas.microsoft.com/office/drawing/2014/main" id="{23011677-7BE3-E698-3B45-D57CAE72BE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05" t="7998" r="4807" b="9554"/>
          <a:stretch/>
        </p:blipFill>
        <p:spPr bwMode="auto">
          <a:xfrm>
            <a:off x="6507159" y="2163311"/>
            <a:ext cx="5123822" cy="253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933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64E259-4B2C-711E-6617-1B9E5493F838}"/>
              </a:ext>
            </a:extLst>
          </p:cNvPr>
          <p:cNvSpPr>
            <a:spLocks noGrp="1"/>
          </p:cNvSpPr>
          <p:nvPr>
            <p:ph type="title"/>
          </p:nvPr>
        </p:nvSpPr>
        <p:spPr/>
        <p:txBody>
          <a:bodyPr/>
          <a:lstStyle/>
          <a:p>
            <a:r>
              <a:rPr lang="pt-BR" dirty="0"/>
              <a:t>O kit </a:t>
            </a:r>
            <a:r>
              <a:rPr lang="pt-BR" dirty="0" err="1"/>
              <a:t>TinyML</a:t>
            </a:r>
            <a:endParaRPr lang="pt-BR" dirty="0"/>
          </a:p>
        </p:txBody>
      </p:sp>
      <p:sp>
        <p:nvSpPr>
          <p:cNvPr id="3" name="Espaço Reservado para Conteúdo 2">
            <a:extLst>
              <a:ext uri="{FF2B5EF4-FFF2-40B4-BE49-F238E27FC236}">
                <a16:creationId xmlns:a16="http://schemas.microsoft.com/office/drawing/2014/main" id="{A4CC6572-DF99-3F5F-F056-0ED4EDE51968}"/>
              </a:ext>
            </a:extLst>
          </p:cNvPr>
          <p:cNvSpPr>
            <a:spLocks noGrp="1"/>
          </p:cNvSpPr>
          <p:nvPr>
            <p:ph idx="1"/>
          </p:nvPr>
        </p:nvSpPr>
        <p:spPr>
          <a:xfrm>
            <a:off x="838200" y="1825625"/>
            <a:ext cx="5257800" cy="4351338"/>
          </a:xfrm>
        </p:spPr>
        <p:txBody>
          <a:bodyPr/>
          <a:lstStyle/>
          <a:p>
            <a:pPr marL="0" indent="0">
              <a:buNone/>
            </a:pPr>
            <a:r>
              <a:rPr lang="pt-BR" dirty="0"/>
              <a:t>O kit contém:</a:t>
            </a:r>
          </a:p>
          <a:p>
            <a:pPr lvl="1"/>
            <a:r>
              <a:rPr lang="pt-BR" dirty="0"/>
              <a:t>1 x Arduino Nano 33 BLE Sense Lite</a:t>
            </a:r>
          </a:p>
          <a:p>
            <a:pPr lvl="1"/>
            <a:r>
              <a:rPr lang="pt-BR" dirty="0"/>
              <a:t>1 x Shield</a:t>
            </a:r>
          </a:p>
          <a:p>
            <a:pPr lvl="1"/>
            <a:r>
              <a:rPr lang="pt-BR" dirty="0"/>
              <a:t>1 x Câmera OV7675 </a:t>
            </a:r>
          </a:p>
          <a:p>
            <a:pPr lvl="1"/>
            <a:r>
              <a:rPr lang="pt-BR" dirty="0"/>
              <a:t>1 x Cabo USB A</a:t>
            </a:r>
          </a:p>
          <a:p>
            <a:pPr marL="457200" lvl="1" indent="0">
              <a:buNone/>
            </a:pPr>
            <a:endParaRPr lang="pt-BR" dirty="0"/>
          </a:p>
          <a:p>
            <a:pPr marL="0" indent="0">
              <a:buNone/>
            </a:pPr>
            <a:endParaRPr lang="pt-BR" dirty="0"/>
          </a:p>
        </p:txBody>
      </p:sp>
      <p:pic>
        <p:nvPicPr>
          <p:cNvPr id="10242" name="Picture 2" descr="Tiny Machine Learning Kit - Arduino | Mouser">
            <a:extLst>
              <a:ext uri="{FF2B5EF4-FFF2-40B4-BE49-F238E27FC236}">
                <a16:creationId xmlns:a16="http://schemas.microsoft.com/office/drawing/2014/main" id="{CBCEFC76-4579-9E14-046B-C692922550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5" t="6488" r="2095" b="7798"/>
          <a:stretch/>
        </p:blipFill>
        <p:spPr bwMode="auto">
          <a:xfrm>
            <a:off x="7163085" y="180229"/>
            <a:ext cx="4839216" cy="3145973"/>
          </a:xfrm>
          <a:prstGeom prst="rect">
            <a:avLst/>
          </a:prstGeom>
          <a:noFill/>
          <a:extLst>
            <a:ext uri="{909E8E84-426E-40DD-AFC4-6F175D3DCCD1}">
              <a14:hiddenFill xmlns:a14="http://schemas.microsoft.com/office/drawing/2010/main">
                <a:solidFill>
                  <a:srgbClr val="FFFFFF"/>
                </a:solidFill>
              </a14:hiddenFill>
            </a:ext>
          </a:extLst>
        </p:spPr>
      </p:pic>
      <p:grpSp>
        <p:nvGrpSpPr>
          <p:cNvPr id="10247" name="Agrupar 10246">
            <a:extLst>
              <a:ext uri="{FF2B5EF4-FFF2-40B4-BE49-F238E27FC236}">
                <a16:creationId xmlns:a16="http://schemas.microsoft.com/office/drawing/2014/main" id="{8B55CF4E-4E75-9EEA-A692-D631197C586F}"/>
              </a:ext>
            </a:extLst>
          </p:cNvPr>
          <p:cNvGrpSpPr/>
          <p:nvPr/>
        </p:nvGrpSpPr>
        <p:grpSpPr>
          <a:xfrm>
            <a:off x="3909325" y="3429000"/>
            <a:ext cx="8389593" cy="3320540"/>
            <a:chOff x="4201425" y="2973888"/>
            <a:chExt cx="8389593" cy="3320540"/>
          </a:xfrm>
        </p:grpSpPr>
        <p:pic>
          <p:nvPicPr>
            <p:cNvPr id="7" name="Imagem 6">
              <a:extLst>
                <a:ext uri="{FF2B5EF4-FFF2-40B4-BE49-F238E27FC236}">
                  <a16:creationId xmlns:a16="http://schemas.microsoft.com/office/drawing/2014/main" id="{2F243F13-EF73-8E58-449C-EA5FA487C56E}"/>
                </a:ext>
              </a:extLst>
            </p:cNvPr>
            <p:cNvPicPr>
              <a:picLocks noChangeAspect="1"/>
            </p:cNvPicPr>
            <p:nvPr/>
          </p:nvPicPr>
          <p:blipFill rotWithShape="1">
            <a:blip r:embed="rId4"/>
            <a:srcRect l="28827" t="5064" r="31962" b="24372"/>
            <a:stretch/>
          </p:blipFill>
          <p:spPr>
            <a:xfrm rot="16200000">
              <a:off x="6456565" y="2609159"/>
              <a:ext cx="1792438" cy="4284000"/>
            </a:xfrm>
            <a:prstGeom prst="rect">
              <a:avLst/>
            </a:prstGeom>
          </p:spPr>
        </p:pic>
        <p:sp>
          <p:nvSpPr>
            <p:cNvPr id="10" name="CaixaDeTexto 9">
              <a:extLst>
                <a:ext uri="{FF2B5EF4-FFF2-40B4-BE49-F238E27FC236}">
                  <a16:creationId xmlns:a16="http://schemas.microsoft.com/office/drawing/2014/main" id="{078C3464-B84D-76A8-E2FD-B18BECBBDB2D}"/>
                </a:ext>
              </a:extLst>
            </p:cNvPr>
            <p:cNvSpPr txBox="1"/>
            <p:nvPr/>
          </p:nvSpPr>
          <p:spPr>
            <a:xfrm>
              <a:off x="9630103" y="4101812"/>
              <a:ext cx="2960915" cy="1015663"/>
            </a:xfrm>
            <a:prstGeom prst="rect">
              <a:avLst/>
            </a:prstGeom>
            <a:noFill/>
          </p:spPr>
          <p:txBody>
            <a:bodyPr wrap="square" rtlCol="0">
              <a:spAutoFit/>
            </a:bodyPr>
            <a:lstStyle/>
            <a:p>
              <a:r>
                <a:rPr lang="pt-BR" sz="1200" b="1" dirty="0" err="1">
                  <a:solidFill>
                    <a:srgbClr val="FF0000"/>
                  </a:solidFill>
                </a:rPr>
                <a:t>Nordic</a:t>
              </a:r>
              <a:r>
                <a:rPr lang="pt-BR" sz="1200" b="1" dirty="0">
                  <a:solidFill>
                    <a:srgbClr val="FF0000"/>
                  </a:solidFill>
                </a:rPr>
                <a:t> </a:t>
              </a:r>
              <a:r>
                <a:rPr lang="pt-BR" sz="1200" b="1" dirty="0" err="1">
                  <a:solidFill>
                    <a:srgbClr val="FF0000"/>
                  </a:solidFill>
                </a:rPr>
                <a:t>nRF</a:t>
              </a:r>
              <a:r>
                <a:rPr lang="pt-BR" sz="1200" b="1" dirty="0">
                  <a:solidFill>
                    <a:srgbClr val="FF0000"/>
                  </a:solidFill>
                </a:rPr>
                <a:t> 52840</a:t>
              </a:r>
            </a:p>
            <a:p>
              <a:pPr marL="171450" indent="-171450">
                <a:buFont typeface="Arial" panose="020B0604020202020204" pitchFamily="34" charset="0"/>
                <a:buChar char="•"/>
              </a:pPr>
              <a:r>
                <a:rPr lang="pt-BR" sz="1200" b="1" dirty="0">
                  <a:solidFill>
                    <a:srgbClr val="FF0000"/>
                  </a:solidFill>
                </a:rPr>
                <a:t>CPU: ARM </a:t>
              </a:r>
              <a:r>
                <a:rPr lang="pt-BR" sz="1200" b="1" dirty="0" err="1">
                  <a:solidFill>
                    <a:srgbClr val="FF0000"/>
                  </a:solidFill>
                </a:rPr>
                <a:t>Cortex</a:t>
              </a:r>
              <a:r>
                <a:rPr lang="pt-BR" sz="1200" b="1" dirty="0">
                  <a:solidFill>
                    <a:srgbClr val="FF0000"/>
                  </a:solidFill>
                </a:rPr>
                <a:t> M4 de 32 bits</a:t>
              </a:r>
            </a:p>
            <a:p>
              <a:pPr marL="171450" indent="-171450">
                <a:buFont typeface="Arial" panose="020B0604020202020204" pitchFamily="34" charset="0"/>
                <a:buChar char="•"/>
              </a:pPr>
              <a:r>
                <a:rPr lang="pt-BR" sz="1200" b="1" dirty="0">
                  <a:solidFill>
                    <a:srgbClr val="FF0000"/>
                  </a:solidFill>
                </a:rPr>
                <a:t>Freq.: 64 MHz</a:t>
              </a:r>
            </a:p>
            <a:p>
              <a:pPr marL="171450" indent="-171450">
                <a:buFont typeface="Arial" panose="020B0604020202020204" pitchFamily="34" charset="0"/>
                <a:buChar char="•"/>
              </a:pPr>
              <a:r>
                <a:rPr lang="pt-BR" sz="1200" b="1" dirty="0">
                  <a:solidFill>
                    <a:srgbClr val="FF0000"/>
                  </a:solidFill>
                </a:rPr>
                <a:t>Memória: </a:t>
              </a:r>
              <a:r>
                <a:rPr lang="en-US" sz="1200" b="1" i="0" dirty="0">
                  <a:solidFill>
                    <a:srgbClr val="FF0000"/>
                  </a:solidFill>
                  <a:effectLst/>
                </a:rPr>
                <a:t>1 MB de Flash e 256 KB RAM</a:t>
              </a:r>
              <a:endParaRPr lang="pt-BR" sz="1200" b="1" dirty="0">
                <a:solidFill>
                  <a:srgbClr val="FF0000"/>
                </a:solidFill>
              </a:endParaRPr>
            </a:p>
            <a:p>
              <a:pPr marL="171450" indent="-171450">
                <a:buFont typeface="Arial" panose="020B0604020202020204" pitchFamily="34" charset="0"/>
                <a:buChar char="•"/>
              </a:pPr>
              <a:r>
                <a:rPr lang="pt-BR" sz="1200" b="1" dirty="0" err="1">
                  <a:solidFill>
                    <a:srgbClr val="FF0000"/>
                  </a:solidFill>
                </a:rPr>
                <a:t>Protocols</a:t>
              </a:r>
              <a:r>
                <a:rPr lang="pt-BR" sz="1200" b="1" dirty="0">
                  <a:solidFill>
                    <a:srgbClr val="FF0000"/>
                  </a:solidFill>
                </a:rPr>
                <a:t>: BLE, NFC e </a:t>
              </a:r>
              <a:r>
                <a:rPr lang="pt-BR" sz="1200" b="1" dirty="0" err="1">
                  <a:solidFill>
                    <a:srgbClr val="FF0000"/>
                  </a:solidFill>
                </a:rPr>
                <a:t>Zigbee</a:t>
              </a:r>
              <a:endParaRPr lang="pt-BR" sz="1200" b="1" dirty="0">
                <a:solidFill>
                  <a:srgbClr val="FF0000"/>
                </a:solidFill>
              </a:endParaRPr>
            </a:p>
          </p:txBody>
        </p:sp>
        <p:sp>
          <p:nvSpPr>
            <p:cNvPr id="12" name="Retângulo 11">
              <a:extLst>
                <a:ext uri="{FF2B5EF4-FFF2-40B4-BE49-F238E27FC236}">
                  <a16:creationId xmlns:a16="http://schemas.microsoft.com/office/drawing/2014/main" id="{4B4DF38F-0B3D-DA3D-F0BC-E22071E93967}"/>
                </a:ext>
              </a:extLst>
            </p:cNvPr>
            <p:cNvSpPr/>
            <p:nvPr/>
          </p:nvSpPr>
          <p:spPr>
            <a:xfrm>
              <a:off x="8029904" y="4354573"/>
              <a:ext cx="1012372" cy="89732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4" name="Conector de Seta Reta 13">
              <a:extLst>
                <a:ext uri="{FF2B5EF4-FFF2-40B4-BE49-F238E27FC236}">
                  <a16:creationId xmlns:a16="http://schemas.microsoft.com/office/drawing/2014/main" id="{8C3280FC-541B-B6FB-7EB1-AA62BF0436AC}"/>
                </a:ext>
              </a:extLst>
            </p:cNvPr>
            <p:cNvCxnSpPr>
              <a:cxnSpLocks/>
            </p:cNvCxnSpPr>
            <p:nvPr/>
          </p:nvCxnSpPr>
          <p:spPr>
            <a:xfrm flipV="1">
              <a:off x="9105147" y="4300145"/>
              <a:ext cx="524956" cy="282265"/>
            </a:xfrm>
            <a:prstGeom prst="straightConnector1">
              <a:avLst/>
            </a:pr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sp>
          <p:nvSpPr>
            <p:cNvPr id="15" name="CaixaDeTexto 14">
              <a:extLst>
                <a:ext uri="{FF2B5EF4-FFF2-40B4-BE49-F238E27FC236}">
                  <a16:creationId xmlns:a16="http://schemas.microsoft.com/office/drawing/2014/main" id="{744F7DA8-6242-E4D5-7F6B-FF17A700CAD4}"/>
                </a:ext>
              </a:extLst>
            </p:cNvPr>
            <p:cNvSpPr txBox="1"/>
            <p:nvPr/>
          </p:nvSpPr>
          <p:spPr>
            <a:xfrm>
              <a:off x="9557655" y="3566748"/>
              <a:ext cx="1072245" cy="461665"/>
            </a:xfrm>
            <a:prstGeom prst="rect">
              <a:avLst/>
            </a:prstGeom>
            <a:noFill/>
          </p:spPr>
          <p:txBody>
            <a:bodyPr wrap="square" rtlCol="0">
              <a:spAutoFit/>
            </a:bodyPr>
            <a:lstStyle/>
            <a:p>
              <a:pPr algn="ctr"/>
              <a:r>
                <a:rPr lang="pt-BR" sz="1200" b="1" dirty="0">
                  <a:solidFill>
                    <a:srgbClr val="00B0F0"/>
                  </a:solidFill>
                </a:rPr>
                <a:t>LED RGB programável</a:t>
              </a:r>
            </a:p>
          </p:txBody>
        </p:sp>
        <p:sp>
          <p:nvSpPr>
            <p:cNvPr id="16" name="Retângulo 15">
              <a:extLst>
                <a:ext uri="{FF2B5EF4-FFF2-40B4-BE49-F238E27FC236}">
                  <a16:creationId xmlns:a16="http://schemas.microsoft.com/office/drawing/2014/main" id="{79F01C16-153C-19D3-9244-F9B603423004}"/>
                </a:ext>
              </a:extLst>
            </p:cNvPr>
            <p:cNvSpPr/>
            <p:nvPr/>
          </p:nvSpPr>
          <p:spPr>
            <a:xfrm>
              <a:off x="7723290" y="4295288"/>
              <a:ext cx="231043" cy="222571"/>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7" name="Conector de Seta Reta 16">
              <a:extLst>
                <a:ext uri="{FF2B5EF4-FFF2-40B4-BE49-F238E27FC236}">
                  <a16:creationId xmlns:a16="http://schemas.microsoft.com/office/drawing/2014/main" id="{8D1EDDBE-8AAA-CC76-25EA-3470E7D11602}"/>
                </a:ext>
              </a:extLst>
            </p:cNvPr>
            <p:cNvCxnSpPr>
              <a:cxnSpLocks/>
              <a:endCxn id="15" idx="1"/>
            </p:cNvCxnSpPr>
            <p:nvPr/>
          </p:nvCxnSpPr>
          <p:spPr>
            <a:xfrm flipV="1">
              <a:off x="7992558" y="3797581"/>
              <a:ext cx="1565097" cy="497707"/>
            </a:xfrm>
            <a:prstGeom prst="straightConnector1">
              <a:avLst/>
            </a:prstGeom>
            <a:noFill/>
            <a:ln w="28575">
              <a:solidFill>
                <a:srgbClr val="00B0F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sp>
          <p:nvSpPr>
            <p:cNvPr id="20" name="CaixaDeTexto 19">
              <a:extLst>
                <a:ext uri="{FF2B5EF4-FFF2-40B4-BE49-F238E27FC236}">
                  <a16:creationId xmlns:a16="http://schemas.microsoft.com/office/drawing/2014/main" id="{2465A079-C8DA-FC0E-6A10-8E07995579BE}"/>
                </a:ext>
              </a:extLst>
            </p:cNvPr>
            <p:cNvSpPr txBox="1"/>
            <p:nvPr/>
          </p:nvSpPr>
          <p:spPr>
            <a:xfrm>
              <a:off x="9499842" y="5601931"/>
              <a:ext cx="857913" cy="461665"/>
            </a:xfrm>
            <a:prstGeom prst="rect">
              <a:avLst/>
            </a:prstGeom>
            <a:noFill/>
          </p:spPr>
          <p:txBody>
            <a:bodyPr wrap="square" rtlCol="0">
              <a:spAutoFit/>
            </a:bodyPr>
            <a:lstStyle/>
            <a:p>
              <a:pPr algn="ctr"/>
              <a:r>
                <a:rPr lang="pt-BR" sz="1200" b="1" dirty="0">
                  <a:solidFill>
                    <a:srgbClr val="7030A0"/>
                  </a:solidFill>
                </a:rPr>
                <a:t>Microfone digital</a:t>
              </a:r>
            </a:p>
          </p:txBody>
        </p:sp>
        <p:sp>
          <p:nvSpPr>
            <p:cNvPr id="21" name="Retângulo 20">
              <a:extLst>
                <a:ext uri="{FF2B5EF4-FFF2-40B4-BE49-F238E27FC236}">
                  <a16:creationId xmlns:a16="http://schemas.microsoft.com/office/drawing/2014/main" id="{115ABC6A-6277-5B3B-8A4C-11704F944117}"/>
                </a:ext>
              </a:extLst>
            </p:cNvPr>
            <p:cNvSpPr/>
            <p:nvPr/>
          </p:nvSpPr>
          <p:spPr>
            <a:xfrm>
              <a:off x="7377789" y="5117475"/>
              <a:ext cx="257451" cy="222571"/>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C372141C-E74A-6E84-E940-EFD81866863F}"/>
                </a:ext>
              </a:extLst>
            </p:cNvPr>
            <p:cNvCxnSpPr>
              <a:cxnSpLocks/>
              <a:stCxn id="26" idx="2"/>
            </p:cNvCxnSpPr>
            <p:nvPr/>
          </p:nvCxnSpPr>
          <p:spPr>
            <a:xfrm>
              <a:off x="7798848" y="4882756"/>
              <a:ext cx="1731036" cy="938714"/>
            </a:xfrm>
            <a:prstGeom prst="straightConnector1">
              <a:avLst/>
            </a:prstGeom>
            <a:noFill/>
            <a:ln w="28575">
              <a:solidFill>
                <a:srgbClr val="7030A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sp>
          <p:nvSpPr>
            <p:cNvPr id="25" name="CaixaDeTexto 24">
              <a:extLst>
                <a:ext uri="{FF2B5EF4-FFF2-40B4-BE49-F238E27FC236}">
                  <a16:creationId xmlns:a16="http://schemas.microsoft.com/office/drawing/2014/main" id="{A43BCF99-EF57-20E1-7F82-15BA35110F89}"/>
                </a:ext>
              </a:extLst>
            </p:cNvPr>
            <p:cNvSpPr txBox="1"/>
            <p:nvPr/>
          </p:nvSpPr>
          <p:spPr>
            <a:xfrm>
              <a:off x="8161998" y="5832763"/>
              <a:ext cx="857913" cy="461665"/>
            </a:xfrm>
            <a:prstGeom prst="rect">
              <a:avLst/>
            </a:prstGeom>
            <a:noFill/>
          </p:spPr>
          <p:txBody>
            <a:bodyPr wrap="square" rtlCol="0">
              <a:spAutoFit/>
            </a:bodyPr>
            <a:lstStyle/>
            <a:p>
              <a:pPr algn="ctr"/>
              <a:r>
                <a:rPr lang="pt-BR" sz="1200" b="1" dirty="0">
                  <a:solidFill>
                    <a:srgbClr val="00B050"/>
                  </a:solidFill>
                </a:rPr>
                <a:t>Sensor de pressão</a:t>
              </a:r>
            </a:p>
          </p:txBody>
        </p:sp>
        <p:sp>
          <p:nvSpPr>
            <p:cNvPr id="26" name="Retângulo 25">
              <a:extLst>
                <a:ext uri="{FF2B5EF4-FFF2-40B4-BE49-F238E27FC236}">
                  <a16:creationId xmlns:a16="http://schemas.microsoft.com/office/drawing/2014/main" id="{66D798D9-78C3-0462-1B82-71D3768ADA0A}"/>
                </a:ext>
              </a:extLst>
            </p:cNvPr>
            <p:cNvSpPr/>
            <p:nvPr/>
          </p:nvSpPr>
          <p:spPr>
            <a:xfrm>
              <a:off x="7617901" y="4676696"/>
              <a:ext cx="361893" cy="20606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7" name="Conector de Seta Reta 26">
              <a:extLst>
                <a:ext uri="{FF2B5EF4-FFF2-40B4-BE49-F238E27FC236}">
                  <a16:creationId xmlns:a16="http://schemas.microsoft.com/office/drawing/2014/main" id="{20E4C5F6-85D6-24B0-CF63-0D5138856244}"/>
                </a:ext>
              </a:extLst>
            </p:cNvPr>
            <p:cNvCxnSpPr>
              <a:cxnSpLocks/>
            </p:cNvCxnSpPr>
            <p:nvPr/>
          </p:nvCxnSpPr>
          <p:spPr>
            <a:xfrm>
              <a:off x="7506514" y="5375736"/>
              <a:ext cx="723086" cy="548532"/>
            </a:xfrm>
            <a:prstGeom prst="straightConnector1">
              <a:avLst/>
            </a:prstGeom>
            <a:noFill/>
            <a:ln w="28575">
              <a:solidFill>
                <a:srgbClr val="00B05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sp>
          <p:nvSpPr>
            <p:cNvPr id="32" name="CaixaDeTexto 31">
              <a:extLst>
                <a:ext uri="{FF2B5EF4-FFF2-40B4-BE49-F238E27FC236}">
                  <a16:creationId xmlns:a16="http://schemas.microsoft.com/office/drawing/2014/main" id="{6B7AFE2D-BAA4-C814-DE0B-69C811686A31}"/>
                </a:ext>
              </a:extLst>
            </p:cNvPr>
            <p:cNvSpPr txBox="1"/>
            <p:nvPr/>
          </p:nvSpPr>
          <p:spPr>
            <a:xfrm>
              <a:off x="7326865" y="2973888"/>
              <a:ext cx="2398510" cy="646331"/>
            </a:xfrm>
            <a:prstGeom prst="rect">
              <a:avLst/>
            </a:prstGeom>
            <a:noFill/>
          </p:spPr>
          <p:txBody>
            <a:bodyPr wrap="square" rtlCol="0">
              <a:spAutoFit/>
            </a:bodyPr>
            <a:lstStyle/>
            <a:p>
              <a:pPr algn="ctr"/>
              <a:r>
                <a:rPr lang="pt-BR" sz="1200" b="1" dirty="0">
                  <a:solidFill>
                    <a:schemeClr val="accent1"/>
                  </a:solidFill>
                </a:rPr>
                <a:t>Sensores de movimento, vibração e orientação (acelerômetro, giroscópio e magnetômetro) </a:t>
              </a:r>
            </a:p>
          </p:txBody>
        </p:sp>
        <p:cxnSp>
          <p:nvCxnSpPr>
            <p:cNvPr id="35" name="Conector de Seta Reta 34">
              <a:extLst>
                <a:ext uri="{FF2B5EF4-FFF2-40B4-BE49-F238E27FC236}">
                  <a16:creationId xmlns:a16="http://schemas.microsoft.com/office/drawing/2014/main" id="{7DF784A4-D92C-4436-C98A-C2937CBF577F}"/>
                </a:ext>
              </a:extLst>
            </p:cNvPr>
            <p:cNvCxnSpPr>
              <a:cxnSpLocks/>
            </p:cNvCxnSpPr>
            <p:nvPr/>
          </p:nvCxnSpPr>
          <p:spPr>
            <a:xfrm flipV="1">
              <a:off x="7347655" y="3325354"/>
              <a:ext cx="156704" cy="969934"/>
            </a:xfrm>
            <a:prstGeom prst="straightConnector1">
              <a:avLst/>
            </a:prstGeom>
            <a:noFill/>
            <a:ln w="28575">
              <a:solidFill>
                <a:schemeClr val="accent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sp>
          <p:nvSpPr>
            <p:cNvPr id="36" name="Retângulo 35">
              <a:extLst>
                <a:ext uri="{FF2B5EF4-FFF2-40B4-BE49-F238E27FC236}">
                  <a16:creationId xmlns:a16="http://schemas.microsoft.com/office/drawing/2014/main" id="{05913BC1-063E-FB22-F391-B78D7E4A1D61}"/>
                </a:ext>
              </a:extLst>
            </p:cNvPr>
            <p:cNvSpPr/>
            <p:nvPr/>
          </p:nvSpPr>
          <p:spPr>
            <a:xfrm>
              <a:off x="7155260" y="4307988"/>
              <a:ext cx="384790" cy="300253"/>
            </a:xfrm>
            <a:prstGeom prst="rect">
              <a:avLst/>
            </a:prstGeom>
            <a:noFill/>
            <a:ln w="28575">
              <a:solidFill>
                <a:schemeClr val="accent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CaixaDeTexto 39">
              <a:extLst>
                <a:ext uri="{FF2B5EF4-FFF2-40B4-BE49-F238E27FC236}">
                  <a16:creationId xmlns:a16="http://schemas.microsoft.com/office/drawing/2014/main" id="{96829EC0-C1FA-0391-9477-DA22C7512186}"/>
                </a:ext>
              </a:extLst>
            </p:cNvPr>
            <p:cNvSpPr txBox="1"/>
            <p:nvPr/>
          </p:nvSpPr>
          <p:spPr>
            <a:xfrm>
              <a:off x="5165867" y="3118421"/>
              <a:ext cx="1860266" cy="461665"/>
            </a:xfrm>
            <a:prstGeom prst="rect">
              <a:avLst/>
            </a:prstGeom>
            <a:noFill/>
          </p:spPr>
          <p:txBody>
            <a:bodyPr wrap="square" rtlCol="0">
              <a:spAutoFit/>
            </a:bodyPr>
            <a:lstStyle/>
            <a:p>
              <a:pPr algn="ctr"/>
              <a:r>
                <a:rPr lang="pt-BR" sz="1200" b="1" dirty="0">
                  <a:solidFill>
                    <a:schemeClr val="accent2"/>
                  </a:solidFill>
                </a:rPr>
                <a:t>Sensores de proximidade, luminosidade, cor e gesto.</a:t>
              </a:r>
            </a:p>
          </p:txBody>
        </p:sp>
        <p:sp>
          <p:nvSpPr>
            <p:cNvPr id="41" name="Retângulo 40">
              <a:extLst>
                <a:ext uri="{FF2B5EF4-FFF2-40B4-BE49-F238E27FC236}">
                  <a16:creationId xmlns:a16="http://schemas.microsoft.com/office/drawing/2014/main" id="{98912813-1A19-27F8-C9E3-2B696CC0051B}"/>
                </a:ext>
              </a:extLst>
            </p:cNvPr>
            <p:cNvSpPr/>
            <p:nvPr/>
          </p:nvSpPr>
          <p:spPr>
            <a:xfrm>
              <a:off x="7326460" y="4665599"/>
              <a:ext cx="257451" cy="233667"/>
            </a:xfrm>
            <a:prstGeom prst="rect">
              <a:avLst/>
            </a:prstGeom>
            <a:noFill/>
            <a:ln w="28575">
              <a:solidFill>
                <a:schemeClr val="accent2"/>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2" name="Conector de Seta Reta 41">
              <a:extLst>
                <a:ext uri="{FF2B5EF4-FFF2-40B4-BE49-F238E27FC236}">
                  <a16:creationId xmlns:a16="http://schemas.microsoft.com/office/drawing/2014/main" id="{598749E6-23E4-D33D-FFCC-1571ED254831}"/>
                </a:ext>
              </a:extLst>
            </p:cNvPr>
            <p:cNvCxnSpPr>
              <a:cxnSpLocks/>
              <a:stCxn id="40" idx="2"/>
              <a:endCxn id="41" idx="1"/>
            </p:cNvCxnSpPr>
            <p:nvPr/>
          </p:nvCxnSpPr>
          <p:spPr>
            <a:xfrm>
              <a:off x="6096000" y="3580086"/>
              <a:ext cx="1230460" cy="1202347"/>
            </a:xfrm>
            <a:prstGeom prst="straightConnector1">
              <a:avLst/>
            </a:prstGeom>
            <a:noFill/>
            <a:ln w="28575">
              <a:solidFill>
                <a:schemeClr val="accent2"/>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sp>
          <p:nvSpPr>
            <p:cNvPr id="49" name="CaixaDeTexto 48">
              <a:extLst>
                <a:ext uri="{FF2B5EF4-FFF2-40B4-BE49-F238E27FC236}">
                  <a16:creationId xmlns:a16="http://schemas.microsoft.com/office/drawing/2014/main" id="{FB53EC6E-AC10-D00A-ED0F-F992745943FF}"/>
                </a:ext>
              </a:extLst>
            </p:cNvPr>
            <p:cNvSpPr txBox="1"/>
            <p:nvPr/>
          </p:nvSpPr>
          <p:spPr>
            <a:xfrm>
              <a:off x="5857340" y="5798039"/>
              <a:ext cx="1084693" cy="461665"/>
            </a:xfrm>
            <a:prstGeom prst="rect">
              <a:avLst/>
            </a:prstGeom>
            <a:noFill/>
          </p:spPr>
          <p:txBody>
            <a:bodyPr wrap="square" rtlCol="0">
              <a:spAutoFit/>
            </a:bodyPr>
            <a:lstStyle/>
            <a:p>
              <a:pPr algn="ctr"/>
              <a:r>
                <a:rPr lang="pt-BR" sz="1200" b="1" dirty="0">
                  <a:solidFill>
                    <a:schemeClr val="accent4">
                      <a:lumMod val="75000"/>
                    </a:schemeClr>
                  </a:solidFill>
                </a:rPr>
                <a:t>LED laranja programável</a:t>
              </a:r>
            </a:p>
          </p:txBody>
        </p:sp>
        <p:sp>
          <p:nvSpPr>
            <p:cNvPr id="50" name="Retângulo 49">
              <a:extLst>
                <a:ext uri="{FF2B5EF4-FFF2-40B4-BE49-F238E27FC236}">
                  <a16:creationId xmlns:a16="http://schemas.microsoft.com/office/drawing/2014/main" id="{262C2446-7D08-DDC9-E207-FB0F707A0F41}"/>
                </a:ext>
              </a:extLst>
            </p:cNvPr>
            <p:cNvSpPr/>
            <p:nvPr/>
          </p:nvSpPr>
          <p:spPr>
            <a:xfrm>
              <a:off x="5352834" y="5209621"/>
              <a:ext cx="200820" cy="166115"/>
            </a:xfrm>
            <a:prstGeom prst="rect">
              <a:avLst/>
            </a:prstGeom>
            <a:noFill/>
            <a:ln w="28575">
              <a:solidFill>
                <a:schemeClr val="accent4">
                  <a:lumMod val="60000"/>
                  <a:lumOff val="40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51" name="Conector de Seta Reta 50">
              <a:extLst>
                <a:ext uri="{FF2B5EF4-FFF2-40B4-BE49-F238E27FC236}">
                  <a16:creationId xmlns:a16="http://schemas.microsoft.com/office/drawing/2014/main" id="{29F7C94F-9498-BD35-74AA-F1EA4AD0D9C9}"/>
                </a:ext>
              </a:extLst>
            </p:cNvPr>
            <p:cNvCxnSpPr>
              <a:cxnSpLocks/>
              <a:stCxn id="50" idx="2"/>
            </p:cNvCxnSpPr>
            <p:nvPr/>
          </p:nvCxnSpPr>
          <p:spPr>
            <a:xfrm>
              <a:off x="5453244" y="5375736"/>
              <a:ext cx="530954" cy="546495"/>
            </a:xfrm>
            <a:prstGeom prst="straightConnector1">
              <a:avLst/>
            </a:prstGeom>
            <a:noFill/>
            <a:ln w="28575">
              <a:solidFill>
                <a:schemeClr val="accent4">
                  <a:lumMod val="60000"/>
                  <a:lumOff val="40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sp>
          <p:nvSpPr>
            <p:cNvPr id="57" name="CaixaDeTexto 56">
              <a:extLst>
                <a:ext uri="{FF2B5EF4-FFF2-40B4-BE49-F238E27FC236}">
                  <a16:creationId xmlns:a16="http://schemas.microsoft.com/office/drawing/2014/main" id="{952389E0-7017-85C3-0A7B-78EE7817DE73}"/>
                </a:ext>
              </a:extLst>
            </p:cNvPr>
            <p:cNvSpPr txBox="1"/>
            <p:nvPr/>
          </p:nvSpPr>
          <p:spPr>
            <a:xfrm>
              <a:off x="4344925" y="5602832"/>
              <a:ext cx="857914" cy="461665"/>
            </a:xfrm>
            <a:prstGeom prst="rect">
              <a:avLst/>
            </a:prstGeom>
            <a:noFill/>
          </p:spPr>
          <p:txBody>
            <a:bodyPr wrap="square" rtlCol="0">
              <a:spAutoFit/>
            </a:bodyPr>
            <a:lstStyle/>
            <a:p>
              <a:pPr algn="ctr"/>
              <a:r>
                <a:rPr lang="pt-BR" sz="1200" b="1" dirty="0">
                  <a:solidFill>
                    <a:srgbClr val="92D050"/>
                  </a:solidFill>
                </a:rPr>
                <a:t>Porta </a:t>
              </a:r>
              <a:r>
                <a:rPr lang="pt-BR" sz="1200" b="1" dirty="0" err="1">
                  <a:solidFill>
                    <a:srgbClr val="92D050"/>
                  </a:solidFill>
                </a:rPr>
                <a:t>micro-USB</a:t>
              </a:r>
              <a:endParaRPr lang="pt-BR" sz="1200" b="1" dirty="0">
                <a:solidFill>
                  <a:srgbClr val="92D050"/>
                </a:solidFill>
              </a:endParaRPr>
            </a:p>
          </p:txBody>
        </p:sp>
        <p:sp>
          <p:nvSpPr>
            <p:cNvPr id="58" name="Retângulo 57">
              <a:extLst>
                <a:ext uri="{FF2B5EF4-FFF2-40B4-BE49-F238E27FC236}">
                  <a16:creationId xmlns:a16="http://schemas.microsoft.com/office/drawing/2014/main" id="{1346F759-CF5E-191E-D223-5AD4FE92EBDD}"/>
                </a:ext>
              </a:extLst>
            </p:cNvPr>
            <p:cNvSpPr/>
            <p:nvPr/>
          </p:nvSpPr>
          <p:spPr>
            <a:xfrm>
              <a:off x="5147913" y="4426548"/>
              <a:ext cx="638096" cy="700331"/>
            </a:xfrm>
            <a:prstGeom prst="rect">
              <a:avLst/>
            </a:prstGeom>
            <a:noFill/>
            <a:ln w="28575">
              <a:solidFill>
                <a:srgbClr val="92D05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59" name="Conector de Seta Reta 58">
              <a:extLst>
                <a:ext uri="{FF2B5EF4-FFF2-40B4-BE49-F238E27FC236}">
                  <a16:creationId xmlns:a16="http://schemas.microsoft.com/office/drawing/2014/main" id="{B9D93D9E-C8DC-7779-6A02-45F288D10C6A}"/>
                </a:ext>
              </a:extLst>
            </p:cNvPr>
            <p:cNvCxnSpPr>
              <a:cxnSpLocks/>
              <a:endCxn id="57" idx="0"/>
            </p:cNvCxnSpPr>
            <p:nvPr/>
          </p:nvCxnSpPr>
          <p:spPr>
            <a:xfrm flipH="1">
              <a:off x="4773882" y="4608241"/>
              <a:ext cx="374031" cy="994591"/>
            </a:xfrm>
            <a:prstGeom prst="straightConnector1">
              <a:avLst/>
            </a:prstGeom>
            <a:noFill/>
            <a:ln w="28575">
              <a:solidFill>
                <a:srgbClr val="92D05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sp>
          <p:nvSpPr>
            <p:cNvPr id="10240" name="CaixaDeTexto 10239">
              <a:extLst>
                <a:ext uri="{FF2B5EF4-FFF2-40B4-BE49-F238E27FC236}">
                  <a16:creationId xmlns:a16="http://schemas.microsoft.com/office/drawing/2014/main" id="{ACEA0CA7-6084-9663-E30A-A26E85D127F1}"/>
                </a:ext>
              </a:extLst>
            </p:cNvPr>
            <p:cNvSpPr txBox="1"/>
            <p:nvPr/>
          </p:nvSpPr>
          <p:spPr>
            <a:xfrm>
              <a:off x="4201425" y="4175740"/>
              <a:ext cx="930133" cy="461665"/>
            </a:xfrm>
            <a:prstGeom prst="rect">
              <a:avLst/>
            </a:prstGeom>
            <a:noFill/>
          </p:spPr>
          <p:txBody>
            <a:bodyPr wrap="square" rtlCol="0">
              <a:spAutoFit/>
            </a:bodyPr>
            <a:lstStyle/>
            <a:p>
              <a:pPr algn="ctr"/>
              <a:r>
                <a:rPr lang="pt-BR" sz="1200" b="1" dirty="0">
                  <a:solidFill>
                    <a:srgbClr val="DF1F56"/>
                  </a:solidFill>
                </a:rPr>
                <a:t>Power LED</a:t>
              </a:r>
            </a:p>
            <a:p>
              <a:pPr algn="ctr"/>
              <a:r>
                <a:rPr lang="pt-BR" sz="1200" b="1" dirty="0">
                  <a:solidFill>
                    <a:srgbClr val="DF1F56"/>
                  </a:solidFill>
                </a:rPr>
                <a:t>(verde)</a:t>
              </a:r>
            </a:p>
          </p:txBody>
        </p:sp>
        <p:sp>
          <p:nvSpPr>
            <p:cNvPr id="10241" name="Retângulo 10240">
              <a:extLst>
                <a:ext uri="{FF2B5EF4-FFF2-40B4-BE49-F238E27FC236}">
                  <a16:creationId xmlns:a16="http://schemas.microsoft.com/office/drawing/2014/main" id="{B79850C3-2C6A-39E1-8866-4764A9FA7DD1}"/>
                </a:ext>
              </a:extLst>
            </p:cNvPr>
            <p:cNvSpPr/>
            <p:nvPr/>
          </p:nvSpPr>
          <p:spPr>
            <a:xfrm>
              <a:off x="5329973" y="4116572"/>
              <a:ext cx="242105" cy="129319"/>
            </a:xfrm>
            <a:prstGeom prst="rect">
              <a:avLst/>
            </a:prstGeom>
            <a:noFill/>
            <a:ln w="28575">
              <a:solidFill>
                <a:srgbClr val="DF1F56"/>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0243" name="Conector de Seta Reta 10242">
              <a:extLst>
                <a:ext uri="{FF2B5EF4-FFF2-40B4-BE49-F238E27FC236}">
                  <a16:creationId xmlns:a16="http://schemas.microsoft.com/office/drawing/2014/main" id="{307FACED-D395-31EB-9CE0-3FFAEFAA0FFD}"/>
                </a:ext>
              </a:extLst>
            </p:cNvPr>
            <p:cNvCxnSpPr>
              <a:cxnSpLocks/>
              <a:stCxn id="10241" idx="1"/>
            </p:cNvCxnSpPr>
            <p:nvPr/>
          </p:nvCxnSpPr>
          <p:spPr>
            <a:xfrm flipH="1">
              <a:off x="4967781" y="4181232"/>
              <a:ext cx="362192" cy="225340"/>
            </a:xfrm>
            <a:prstGeom prst="straightConnector1">
              <a:avLst/>
            </a:prstGeom>
            <a:noFill/>
            <a:ln w="28575">
              <a:solidFill>
                <a:srgbClr val="DF1F56"/>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grpSp>
      <p:sp>
        <p:nvSpPr>
          <p:cNvPr id="10248" name="AutoShape 6">
            <a:extLst>
              <a:ext uri="{FF2B5EF4-FFF2-40B4-BE49-F238E27FC236}">
                <a16:creationId xmlns:a16="http://schemas.microsoft.com/office/drawing/2014/main" id="{A32630F5-5EA5-4872-BFC4-197B23B5BC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251" name="Picture 8">
            <a:extLst>
              <a:ext uri="{FF2B5EF4-FFF2-40B4-BE49-F238E27FC236}">
                <a16:creationId xmlns:a16="http://schemas.microsoft.com/office/drawing/2014/main" id="{1AB89BD5-FD3F-013F-5BFB-862DE11A025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889" t="21925" r="14082" b="21925"/>
          <a:stretch/>
        </p:blipFill>
        <p:spPr bwMode="auto">
          <a:xfrm>
            <a:off x="822495" y="4265320"/>
            <a:ext cx="1914901" cy="1492754"/>
          </a:xfrm>
          <a:prstGeom prst="rect">
            <a:avLst/>
          </a:prstGeom>
          <a:noFill/>
          <a:extLst>
            <a:ext uri="{909E8E84-426E-40DD-AFC4-6F175D3DCCD1}">
              <a14:hiddenFill xmlns:a14="http://schemas.microsoft.com/office/drawing/2010/main">
                <a:solidFill>
                  <a:srgbClr val="FFFFFF"/>
                </a:solidFill>
              </a14:hiddenFill>
            </a:ext>
          </a:extLst>
        </p:spPr>
      </p:pic>
      <p:sp>
        <p:nvSpPr>
          <p:cNvPr id="10253" name="CaixaDeTexto 10252">
            <a:extLst>
              <a:ext uri="{FF2B5EF4-FFF2-40B4-BE49-F238E27FC236}">
                <a16:creationId xmlns:a16="http://schemas.microsoft.com/office/drawing/2014/main" id="{DD86C9DC-7535-71FA-102C-57F3E4D7319A}"/>
              </a:ext>
            </a:extLst>
          </p:cNvPr>
          <p:cNvSpPr txBox="1"/>
          <p:nvPr/>
        </p:nvSpPr>
        <p:spPr>
          <a:xfrm>
            <a:off x="17740" y="5641544"/>
            <a:ext cx="3995583" cy="830997"/>
          </a:xfrm>
          <a:prstGeom prst="rect">
            <a:avLst/>
          </a:prstGeom>
          <a:noFill/>
        </p:spPr>
        <p:txBody>
          <a:bodyPr wrap="square">
            <a:spAutoFit/>
          </a:bodyPr>
          <a:lstStyle/>
          <a:p>
            <a:r>
              <a:rPr lang="pt-BR" sz="1200" b="0" i="0" dirty="0">
                <a:effectLst/>
              </a:rPr>
              <a:t>Câmera de 0.3 MP</a:t>
            </a:r>
            <a:endParaRPr lang="pt-BR" sz="1200" b="1" i="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0" dirty="0">
                <a:effectLst/>
              </a:rPr>
              <a:t>Resoluções (pixels)</a:t>
            </a:r>
            <a:r>
              <a:rPr lang="pt-BR" sz="1200" b="0" i="0" dirty="0">
                <a:effectLst/>
              </a:rPr>
              <a:t>: 640x480 (VGA), 320x240 (QVGA) e 160x120 (QQVGA)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0" dirty="0">
                <a:effectLst/>
              </a:rPr>
              <a:t>Frames por segundo</a:t>
            </a:r>
            <a:r>
              <a:rPr lang="pt-BR" sz="1200" b="0" i="0" dirty="0">
                <a:effectLst/>
              </a:rPr>
              <a:t>: 30 (VGA), 60 (QVGA) e 240 (QQVGA)</a:t>
            </a:r>
            <a:endParaRPr lang="pt-BR" sz="1200" dirty="0"/>
          </a:p>
        </p:txBody>
      </p:sp>
    </p:spTree>
    <p:extLst>
      <p:ext uri="{BB962C8B-B14F-4D97-AF65-F5344CB8AC3E}">
        <p14:creationId xmlns:p14="http://schemas.microsoft.com/office/powerpoint/2010/main" val="4110095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B8125E-9E8E-A17C-0760-17C0488BF2D4}"/>
              </a:ext>
            </a:extLst>
          </p:cNvPr>
          <p:cNvSpPr>
            <a:spLocks noGrp="1"/>
          </p:cNvSpPr>
          <p:nvPr>
            <p:ph type="title"/>
          </p:nvPr>
        </p:nvSpPr>
        <p:spPr/>
        <p:txBody>
          <a:bodyPr/>
          <a:lstStyle/>
          <a:p>
            <a:r>
              <a:rPr lang="pt-BR" dirty="0"/>
              <a:t>Atividades práticas</a:t>
            </a:r>
          </a:p>
        </p:txBody>
      </p:sp>
      <p:pic>
        <p:nvPicPr>
          <p:cNvPr id="12294" name="Picture 6" descr="The Future is Touchless: Radical Gesture Control Powered by Radar and tinyML  | Imagimob">
            <a:extLst>
              <a:ext uri="{FF2B5EF4-FFF2-40B4-BE49-F238E27FC236}">
                <a16:creationId xmlns:a16="http://schemas.microsoft.com/office/drawing/2014/main" id="{0769FBAF-7605-C8DB-E3CD-7C3A04307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9510" y="3696664"/>
            <a:ext cx="2153960" cy="120621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Agrupar 5">
            <a:extLst>
              <a:ext uri="{FF2B5EF4-FFF2-40B4-BE49-F238E27FC236}">
                <a16:creationId xmlns:a16="http://schemas.microsoft.com/office/drawing/2014/main" id="{3CF1C0EA-6FA0-4CCC-9010-FCAEF6E417D9}"/>
              </a:ext>
            </a:extLst>
          </p:cNvPr>
          <p:cNvGrpSpPr/>
          <p:nvPr/>
        </p:nvGrpSpPr>
        <p:grpSpPr>
          <a:xfrm>
            <a:off x="954312" y="1604760"/>
            <a:ext cx="1369788" cy="1325563"/>
            <a:chOff x="4265613" y="1578925"/>
            <a:chExt cx="1830387" cy="1790490"/>
          </a:xfrm>
        </p:grpSpPr>
        <p:pic>
          <p:nvPicPr>
            <p:cNvPr id="12296" name="Picture 8" descr="Activity Recognition in Android — Still, Walking, Running, Driving and much  more">
              <a:extLst>
                <a:ext uri="{FF2B5EF4-FFF2-40B4-BE49-F238E27FC236}">
                  <a16:creationId xmlns:a16="http://schemas.microsoft.com/office/drawing/2014/main" id="{97B2DD54-DE0C-14EC-2929-D945E2CD02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04" t="48704" r="53112" b="14096"/>
            <a:stretch/>
          </p:blipFill>
          <p:spPr bwMode="auto">
            <a:xfrm>
              <a:off x="4406900" y="1578925"/>
              <a:ext cx="1558925" cy="8952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Activity Recognition in Android — Still, Walking, Running, Driving and much  more">
              <a:extLst>
                <a:ext uri="{FF2B5EF4-FFF2-40B4-BE49-F238E27FC236}">
                  <a16:creationId xmlns:a16="http://schemas.microsoft.com/office/drawing/2014/main" id="{BC2A5D8E-695D-9830-3B50-138AE648B9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580" t="48704" r="2715" b="14096"/>
            <a:stretch/>
          </p:blipFill>
          <p:spPr bwMode="auto">
            <a:xfrm>
              <a:off x="4265613" y="2474170"/>
              <a:ext cx="1830387" cy="895245"/>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Imagem 7">
            <a:extLst>
              <a:ext uri="{FF2B5EF4-FFF2-40B4-BE49-F238E27FC236}">
                <a16:creationId xmlns:a16="http://schemas.microsoft.com/office/drawing/2014/main" id="{C340BBE2-0680-2746-EA34-3776A15F4B10}"/>
              </a:ext>
            </a:extLst>
          </p:cNvPr>
          <p:cNvPicPr>
            <a:picLocks noChangeAspect="1"/>
          </p:cNvPicPr>
          <p:nvPr/>
        </p:nvPicPr>
        <p:blipFill>
          <a:blip r:embed="rId5"/>
          <a:stretch>
            <a:fillRect/>
          </a:stretch>
        </p:blipFill>
        <p:spPr>
          <a:xfrm>
            <a:off x="6635057" y="1717051"/>
            <a:ext cx="1173678" cy="1506221"/>
          </a:xfrm>
          <a:prstGeom prst="rect">
            <a:avLst/>
          </a:prstGeom>
        </p:spPr>
      </p:pic>
      <p:pic>
        <p:nvPicPr>
          <p:cNvPr id="12298" name="Picture 10" descr="10 Papers You Should Read to Understand Image Classification in the Deep  Learning Era | by Imaginaire AI | Towards Data Science">
            <a:extLst>
              <a:ext uri="{FF2B5EF4-FFF2-40B4-BE49-F238E27FC236}">
                <a16:creationId xmlns:a16="http://schemas.microsoft.com/office/drawing/2014/main" id="{935BD11B-1ACD-C57D-7C88-68077AE3F1E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34" t="14521" r="1338" b="10562"/>
          <a:stretch/>
        </p:blipFill>
        <p:spPr bwMode="auto">
          <a:xfrm>
            <a:off x="3259974" y="3844217"/>
            <a:ext cx="2684040" cy="1193073"/>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03AECC94-D589-3893-7BAF-B5BB686D48D2}"/>
              </a:ext>
            </a:extLst>
          </p:cNvPr>
          <p:cNvSpPr txBox="1"/>
          <p:nvPr/>
        </p:nvSpPr>
        <p:spPr>
          <a:xfrm>
            <a:off x="8796100" y="2784551"/>
            <a:ext cx="2571302" cy="307777"/>
          </a:xfrm>
          <a:prstGeom prst="rect">
            <a:avLst/>
          </a:prstGeom>
          <a:noFill/>
        </p:spPr>
        <p:txBody>
          <a:bodyPr wrap="square">
            <a:spAutoFit/>
          </a:bodyPr>
          <a:lstStyle/>
          <a:p>
            <a:pPr algn="ctr"/>
            <a:r>
              <a:rPr lang="pt-BR" sz="1400" b="1" i="0" dirty="0">
                <a:solidFill>
                  <a:srgbClr val="374151"/>
                </a:solidFill>
                <a:effectLst/>
              </a:rPr>
              <a:t>Visual </a:t>
            </a:r>
            <a:r>
              <a:rPr lang="pt-BR" sz="1400" b="1" i="0" dirty="0" err="1">
                <a:solidFill>
                  <a:srgbClr val="374151"/>
                </a:solidFill>
                <a:effectLst/>
              </a:rPr>
              <a:t>wake</a:t>
            </a:r>
            <a:r>
              <a:rPr lang="pt-BR" sz="1400" b="1" i="0" dirty="0">
                <a:solidFill>
                  <a:srgbClr val="374151"/>
                </a:solidFill>
                <a:effectLst/>
              </a:rPr>
              <a:t> words</a:t>
            </a:r>
            <a:endParaRPr lang="pt-BR" sz="1400" b="1" dirty="0"/>
          </a:p>
        </p:txBody>
      </p:sp>
      <p:grpSp>
        <p:nvGrpSpPr>
          <p:cNvPr id="21" name="Agrupar 20">
            <a:extLst>
              <a:ext uri="{FF2B5EF4-FFF2-40B4-BE49-F238E27FC236}">
                <a16:creationId xmlns:a16="http://schemas.microsoft.com/office/drawing/2014/main" id="{02FB3B86-1180-5B08-6DF3-BADE30E37841}"/>
              </a:ext>
            </a:extLst>
          </p:cNvPr>
          <p:cNvGrpSpPr/>
          <p:nvPr/>
        </p:nvGrpSpPr>
        <p:grpSpPr>
          <a:xfrm>
            <a:off x="8833983" y="1523740"/>
            <a:ext cx="2519817" cy="1228815"/>
            <a:chOff x="5190462" y="3739769"/>
            <a:chExt cx="4713500" cy="1975610"/>
          </a:xfrm>
        </p:grpSpPr>
        <p:pic>
          <p:nvPicPr>
            <p:cNvPr id="19" name="Imagem 18">
              <a:extLst>
                <a:ext uri="{FF2B5EF4-FFF2-40B4-BE49-F238E27FC236}">
                  <a16:creationId xmlns:a16="http://schemas.microsoft.com/office/drawing/2014/main" id="{D433526E-5069-26E5-41E9-BBD4F43A9148}"/>
                </a:ext>
              </a:extLst>
            </p:cNvPr>
            <p:cNvPicPr>
              <a:picLocks noChangeAspect="1"/>
            </p:cNvPicPr>
            <p:nvPr/>
          </p:nvPicPr>
          <p:blipFill rotWithShape="1">
            <a:blip r:embed="rId7"/>
            <a:srcRect l="6879" r="2831" b="59095"/>
            <a:stretch/>
          </p:blipFill>
          <p:spPr>
            <a:xfrm>
              <a:off x="5190462" y="3739769"/>
              <a:ext cx="2356750" cy="1975610"/>
            </a:xfrm>
            <a:prstGeom prst="rect">
              <a:avLst/>
            </a:prstGeom>
          </p:spPr>
        </p:pic>
        <p:pic>
          <p:nvPicPr>
            <p:cNvPr id="20" name="Imagem 19">
              <a:extLst>
                <a:ext uri="{FF2B5EF4-FFF2-40B4-BE49-F238E27FC236}">
                  <a16:creationId xmlns:a16="http://schemas.microsoft.com/office/drawing/2014/main" id="{2800CFE8-9CB9-30B1-D518-4639B44B9437}"/>
                </a:ext>
              </a:extLst>
            </p:cNvPr>
            <p:cNvPicPr>
              <a:picLocks noChangeAspect="1"/>
            </p:cNvPicPr>
            <p:nvPr/>
          </p:nvPicPr>
          <p:blipFill rotWithShape="1">
            <a:blip r:embed="rId7"/>
            <a:srcRect l="6879" t="59142" r="2831" b="565"/>
            <a:stretch/>
          </p:blipFill>
          <p:spPr>
            <a:xfrm>
              <a:off x="7547212" y="3740642"/>
              <a:ext cx="2356750" cy="1946067"/>
            </a:xfrm>
            <a:prstGeom prst="rect">
              <a:avLst/>
            </a:prstGeom>
          </p:spPr>
        </p:pic>
      </p:grpSp>
      <p:sp>
        <p:nvSpPr>
          <p:cNvPr id="22" name="CaixaDeTexto 21">
            <a:extLst>
              <a:ext uri="{FF2B5EF4-FFF2-40B4-BE49-F238E27FC236}">
                <a16:creationId xmlns:a16="http://schemas.microsoft.com/office/drawing/2014/main" id="{02496909-ABA7-36AD-9982-99B229E9EA39}"/>
              </a:ext>
            </a:extLst>
          </p:cNvPr>
          <p:cNvSpPr txBox="1"/>
          <p:nvPr/>
        </p:nvSpPr>
        <p:spPr>
          <a:xfrm>
            <a:off x="796613" y="2938439"/>
            <a:ext cx="1584142" cy="738664"/>
          </a:xfrm>
          <a:prstGeom prst="rect">
            <a:avLst/>
          </a:prstGeom>
          <a:noFill/>
        </p:spPr>
        <p:txBody>
          <a:bodyPr wrap="square">
            <a:spAutoFit/>
          </a:bodyPr>
          <a:lstStyle/>
          <a:p>
            <a:pPr algn="ctr"/>
            <a:r>
              <a:rPr lang="pt-BR" sz="1400" b="1" i="0" dirty="0">
                <a:solidFill>
                  <a:srgbClr val="374151"/>
                </a:solidFill>
                <a:effectLst/>
              </a:rPr>
              <a:t>Classificação de movimento ou atividade</a:t>
            </a:r>
            <a:endParaRPr lang="pt-BR" sz="1400" b="1" dirty="0"/>
          </a:p>
        </p:txBody>
      </p:sp>
      <p:grpSp>
        <p:nvGrpSpPr>
          <p:cNvPr id="27" name="Agrupar 26">
            <a:extLst>
              <a:ext uri="{FF2B5EF4-FFF2-40B4-BE49-F238E27FC236}">
                <a16:creationId xmlns:a16="http://schemas.microsoft.com/office/drawing/2014/main" id="{DB8ECAF8-8B02-2348-05C9-5F00DC355164}"/>
              </a:ext>
            </a:extLst>
          </p:cNvPr>
          <p:cNvGrpSpPr/>
          <p:nvPr/>
        </p:nvGrpSpPr>
        <p:grpSpPr>
          <a:xfrm>
            <a:off x="3259974" y="1665287"/>
            <a:ext cx="2491260" cy="1699532"/>
            <a:chOff x="2768144" y="1604364"/>
            <a:chExt cx="2983090" cy="1950956"/>
          </a:xfrm>
        </p:grpSpPr>
        <p:pic>
          <p:nvPicPr>
            <p:cNvPr id="12292" name="Picture 4" descr="GitHub - DHI/tsod: Anomaly Detection for time series data">
              <a:extLst>
                <a:ext uri="{FF2B5EF4-FFF2-40B4-BE49-F238E27FC236}">
                  <a16:creationId xmlns:a16="http://schemas.microsoft.com/office/drawing/2014/main" id="{18AD592E-A3D7-D548-85C5-BDE9C25AED4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0676" r="8541"/>
            <a:stretch/>
          </p:blipFill>
          <p:spPr bwMode="auto">
            <a:xfrm>
              <a:off x="2768144" y="2133659"/>
              <a:ext cx="2183469" cy="1421661"/>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A sustainable and cost efficient approach to contactless machine failure  detection - BALTIC INDUSTRY">
              <a:extLst>
                <a:ext uri="{FF2B5EF4-FFF2-40B4-BE49-F238E27FC236}">
                  <a16:creationId xmlns:a16="http://schemas.microsoft.com/office/drawing/2014/main" id="{AB481657-7347-4F2A-7D09-2558509A4D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0987" y="1604364"/>
              <a:ext cx="1580247" cy="87901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CaixaDeTexto 22">
            <a:extLst>
              <a:ext uri="{FF2B5EF4-FFF2-40B4-BE49-F238E27FC236}">
                <a16:creationId xmlns:a16="http://schemas.microsoft.com/office/drawing/2014/main" id="{5AE499D1-93C3-FEDF-3575-7B56E83A2F1B}"/>
              </a:ext>
            </a:extLst>
          </p:cNvPr>
          <p:cNvSpPr txBox="1"/>
          <p:nvPr/>
        </p:nvSpPr>
        <p:spPr>
          <a:xfrm>
            <a:off x="3067194" y="3349026"/>
            <a:ext cx="2684039" cy="307777"/>
          </a:xfrm>
          <a:prstGeom prst="rect">
            <a:avLst/>
          </a:prstGeom>
          <a:noFill/>
        </p:spPr>
        <p:txBody>
          <a:bodyPr wrap="square">
            <a:spAutoFit/>
          </a:bodyPr>
          <a:lstStyle/>
          <a:p>
            <a:pPr algn="ctr"/>
            <a:r>
              <a:rPr lang="pt-BR" sz="1400" b="1" i="0" dirty="0">
                <a:solidFill>
                  <a:srgbClr val="374151"/>
                </a:solidFill>
                <a:effectLst/>
              </a:rPr>
              <a:t>Detecção/previsão de anomalias</a:t>
            </a:r>
            <a:endParaRPr lang="pt-BR" sz="1400" b="1" dirty="0"/>
          </a:p>
        </p:txBody>
      </p:sp>
      <p:sp>
        <p:nvSpPr>
          <p:cNvPr id="24" name="CaixaDeTexto 23">
            <a:extLst>
              <a:ext uri="{FF2B5EF4-FFF2-40B4-BE49-F238E27FC236}">
                <a16:creationId xmlns:a16="http://schemas.microsoft.com/office/drawing/2014/main" id="{7A1FD510-59AA-AF6E-99DD-7D22F509CD85}"/>
              </a:ext>
            </a:extLst>
          </p:cNvPr>
          <p:cNvSpPr txBox="1"/>
          <p:nvPr/>
        </p:nvSpPr>
        <p:spPr>
          <a:xfrm>
            <a:off x="6396085" y="3156697"/>
            <a:ext cx="1688606" cy="307777"/>
          </a:xfrm>
          <a:prstGeom prst="rect">
            <a:avLst/>
          </a:prstGeom>
          <a:noFill/>
        </p:spPr>
        <p:txBody>
          <a:bodyPr wrap="square">
            <a:spAutoFit/>
          </a:bodyPr>
          <a:lstStyle/>
          <a:p>
            <a:pPr algn="ctr"/>
            <a:r>
              <a:rPr lang="pt-BR" sz="1400" b="1" i="0" dirty="0" err="1">
                <a:solidFill>
                  <a:srgbClr val="374151"/>
                </a:solidFill>
                <a:effectLst/>
              </a:rPr>
              <a:t>Keyword</a:t>
            </a:r>
            <a:r>
              <a:rPr lang="pt-BR" sz="1400" b="1" i="0" dirty="0">
                <a:solidFill>
                  <a:srgbClr val="374151"/>
                </a:solidFill>
                <a:effectLst/>
              </a:rPr>
              <a:t> </a:t>
            </a:r>
            <a:r>
              <a:rPr lang="pt-BR" sz="1400" b="1" i="0" dirty="0" err="1">
                <a:solidFill>
                  <a:srgbClr val="374151"/>
                </a:solidFill>
                <a:effectLst/>
              </a:rPr>
              <a:t>spotting</a:t>
            </a:r>
            <a:endParaRPr lang="pt-BR" sz="1400" b="1" dirty="0"/>
          </a:p>
        </p:txBody>
      </p:sp>
      <p:sp>
        <p:nvSpPr>
          <p:cNvPr id="25" name="CaixaDeTexto 24">
            <a:extLst>
              <a:ext uri="{FF2B5EF4-FFF2-40B4-BE49-F238E27FC236}">
                <a16:creationId xmlns:a16="http://schemas.microsoft.com/office/drawing/2014/main" id="{05BF10BB-BC0C-6758-04B9-98D50C2DAD04}"/>
              </a:ext>
            </a:extLst>
          </p:cNvPr>
          <p:cNvSpPr txBox="1"/>
          <p:nvPr/>
        </p:nvSpPr>
        <p:spPr>
          <a:xfrm>
            <a:off x="3157880" y="5037290"/>
            <a:ext cx="3085178" cy="307777"/>
          </a:xfrm>
          <a:prstGeom prst="rect">
            <a:avLst/>
          </a:prstGeom>
          <a:noFill/>
        </p:spPr>
        <p:txBody>
          <a:bodyPr wrap="square">
            <a:spAutoFit/>
          </a:bodyPr>
          <a:lstStyle/>
          <a:p>
            <a:pPr algn="ctr"/>
            <a:r>
              <a:rPr lang="pt-BR" sz="1400" b="1" i="0" dirty="0">
                <a:solidFill>
                  <a:srgbClr val="374151"/>
                </a:solidFill>
                <a:effectLst/>
              </a:rPr>
              <a:t>Classificação de imagens</a:t>
            </a:r>
            <a:endParaRPr lang="pt-BR" sz="1400" b="1" dirty="0"/>
          </a:p>
        </p:txBody>
      </p:sp>
      <p:sp>
        <p:nvSpPr>
          <p:cNvPr id="26" name="CaixaDeTexto 25">
            <a:extLst>
              <a:ext uri="{FF2B5EF4-FFF2-40B4-BE49-F238E27FC236}">
                <a16:creationId xmlns:a16="http://schemas.microsoft.com/office/drawing/2014/main" id="{68C89151-94F6-D9E9-4803-1BFAB4F2A464}"/>
              </a:ext>
            </a:extLst>
          </p:cNvPr>
          <p:cNvSpPr txBox="1"/>
          <p:nvPr/>
        </p:nvSpPr>
        <p:spPr>
          <a:xfrm>
            <a:off x="6542102" y="4976845"/>
            <a:ext cx="3085178" cy="307777"/>
          </a:xfrm>
          <a:prstGeom prst="rect">
            <a:avLst/>
          </a:prstGeom>
          <a:noFill/>
        </p:spPr>
        <p:txBody>
          <a:bodyPr wrap="square">
            <a:spAutoFit/>
          </a:bodyPr>
          <a:lstStyle/>
          <a:p>
            <a:pPr algn="ctr"/>
            <a:r>
              <a:rPr lang="pt-BR" sz="1400" b="1" i="0" dirty="0">
                <a:solidFill>
                  <a:srgbClr val="374151"/>
                </a:solidFill>
                <a:effectLst/>
              </a:rPr>
              <a:t>Classificação de gestos</a:t>
            </a:r>
            <a:endParaRPr lang="pt-BR" sz="1400" b="1" dirty="0"/>
          </a:p>
        </p:txBody>
      </p:sp>
      <p:grpSp>
        <p:nvGrpSpPr>
          <p:cNvPr id="41" name="Agrupar 40">
            <a:extLst>
              <a:ext uri="{FF2B5EF4-FFF2-40B4-BE49-F238E27FC236}">
                <a16:creationId xmlns:a16="http://schemas.microsoft.com/office/drawing/2014/main" id="{5E871C71-FFC2-8FC4-202C-D7593431B347}"/>
              </a:ext>
            </a:extLst>
          </p:cNvPr>
          <p:cNvGrpSpPr/>
          <p:nvPr/>
        </p:nvGrpSpPr>
        <p:grpSpPr>
          <a:xfrm>
            <a:off x="1572054" y="5596117"/>
            <a:ext cx="8917158" cy="1199770"/>
            <a:chOff x="796613" y="5654707"/>
            <a:chExt cx="8917158" cy="1199770"/>
          </a:xfrm>
        </p:grpSpPr>
        <p:pic>
          <p:nvPicPr>
            <p:cNvPr id="29" name="Picture 4" descr="Edge Impulse - Edge AI and Vision Alliance">
              <a:extLst>
                <a:ext uri="{FF2B5EF4-FFF2-40B4-BE49-F238E27FC236}">
                  <a16:creationId xmlns:a16="http://schemas.microsoft.com/office/drawing/2014/main" id="{BFA7B68A-DCD8-4AC5-7D90-181A27694D0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1108"/>
            <a:stretch/>
          </p:blipFill>
          <p:spPr bwMode="auto">
            <a:xfrm>
              <a:off x="4607931" y="5654707"/>
              <a:ext cx="916818" cy="117867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a:extLst>
                <a:ext uri="{FF2B5EF4-FFF2-40B4-BE49-F238E27FC236}">
                  <a16:creationId xmlns:a16="http://schemas.microsoft.com/office/drawing/2014/main" id="{206C4AFC-2DB5-E119-A82A-ADF7CE2DE16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8762" t="18147" r="18585" b="19379"/>
            <a:stretch/>
          </p:blipFill>
          <p:spPr bwMode="auto">
            <a:xfrm>
              <a:off x="1986796" y="5858930"/>
              <a:ext cx="1203168" cy="73956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Projeto Jupyter – Wikipédia, a enciclopédia livre">
              <a:extLst>
                <a:ext uri="{FF2B5EF4-FFF2-40B4-BE49-F238E27FC236}">
                  <a16:creationId xmlns:a16="http://schemas.microsoft.com/office/drawing/2014/main" id="{AABF2B7D-D129-0961-67C1-DA7917B2B59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6613" y="5810648"/>
              <a:ext cx="745055" cy="8636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TensorFlow - Wikipedia">
              <a:extLst>
                <a:ext uri="{FF2B5EF4-FFF2-40B4-BE49-F238E27FC236}">
                  <a16:creationId xmlns:a16="http://schemas.microsoft.com/office/drawing/2014/main" id="{E7D47A3E-5A8E-8C8F-BC74-5092842CA3A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539" t="16816" r="36413" b="48512"/>
            <a:stretch/>
          </p:blipFill>
          <p:spPr bwMode="auto">
            <a:xfrm>
              <a:off x="3555703" y="5911976"/>
              <a:ext cx="686489" cy="6334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4" descr="Nano 33 BLE - Arduino | Mouser">
              <a:extLst>
                <a:ext uri="{FF2B5EF4-FFF2-40B4-BE49-F238E27FC236}">
                  <a16:creationId xmlns:a16="http://schemas.microsoft.com/office/drawing/2014/main" id="{993D6270-E034-16F0-1BA3-100CF93D28C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432" t="5736" r="4789" b="4574"/>
            <a:stretch/>
          </p:blipFill>
          <p:spPr bwMode="auto">
            <a:xfrm>
              <a:off x="6585015" y="5654707"/>
              <a:ext cx="1671107" cy="119977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6" descr="ArduCam OV7675 0,3MPx 640x480px 60fps - camera Botland - Robotic Shop">
              <a:extLst>
                <a:ext uri="{FF2B5EF4-FFF2-40B4-BE49-F238E27FC236}">
                  <a16:creationId xmlns:a16="http://schemas.microsoft.com/office/drawing/2014/main" id="{4E73A754-AC81-35C3-E101-98AF43B7FF7B}"/>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461" t="11269" r="7778" b="10953"/>
            <a:stretch/>
          </p:blipFill>
          <p:spPr bwMode="auto">
            <a:xfrm>
              <a:off x="8777771" y="5847706"/>
              <a:ext cx="936000" cy="858874"/>
            </a:xfrm>
            <a:prstGeom prst="rect">
              <a:avLst/>
            </a:prstGeom>
            <a:noFill/>
            <a:extLst>
              <a:ext uri="{909E8E84-426E-40DD-AFC4-6F175D3DCCD1}">
                <a14:hiddenFill xmlns:a14="http://schemas.microsoft.com/office/drawing/2010/main">
                  <a:solidFill>
                    <a:srgbClr val="FFFFFF"/>
                  </a:solidFill>
                </a14:hiddenFill>
              </a:ext>
            </a:extLst>
          </p:spPr>
        </p:pic>
        <p:sp>
          <p:nvSpPr>
            <p:cNvPr id="36" name="Sinal de Adição 35">
              <a:extLst>
                <a:ext uri="{FF2B5EF4-FFF2-40B4-BE49-F238E27FC236}">
                  <a16:creationId xmlns:a16="http://schemas.microsoft.com/office/drawing/2014/main" id="{63766C61-6A62-00D4-BDFE-8B88518983F3}"/>
                </a:ext>
              </a:extLst>
            </p:cNvPr>
            <p:cNvSpPr/>
            <p:nvPr/>
          </p:nvSpPr>
          <p:spPr>
            <a:xfrm>
              <a:off x="1605417" y="6192780"/>
              <a:ext cx="288000" cy="28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Sinal de Adição 36">
              <a:extLst>
                <a:ext uri="{FF2B5EF4-FFF2-40B4-BE49-F238E27FC236}">
                  <a16:creationId xmlns:a16="http://schemas.microsoft.com/office/drawing/2014/main" id="{EF3489D7-1DA5-EDB6-052B-1C370D5C1EC2}"/>
                </a:ext>
              </a:extLst>
            </p:cNvPr>
            <p:cNvSpPr/>
            <p:nvPr/>
          </p:nvSpPr>
          <p:spPr>
            <a:xfrm>
              <a:off x="3193618" y="6139361"/>
              <a:ext cx="288000" cy="28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Sinal de Adição 37">
              <a:extLst>
                <a:ext uri="{FF2B5EF4-FFF2-40B4-BE49-F238E27FC236}">
                  <a16:creationId xmlns:a16="http://schemas.microsoft.com/office/drawing/2014/main" id="{775DE564-1D9E-462C-6417-627092B0C7EE}"/>
                </a:ext>
              </a:extLst>
            </p:cNvPr>
            <p:cNvSpPr/>
            <p:nvPr/>
          </p:nvSpPr>
          <p:spPr>
            <a:xfrm>
              <a:off x="4171711" y="6179885"/>
              <a:ext cx="288000" cy="28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Seta: para a Direita 38">
              <a:extLst>
                <a:ext uri="{FF2B5EF4-FFF2-40B4-BE49-F238E27FC236}">
                  <a16:creationId xmlns:a16="http://schemas.microsoft.com/office/drawing/2014/main" id="{50BAF6F1-D392-DD69-791B-D1403752DE95}"/>
                </a:ext>
              </a:extLst>
            </p:cNvPr>
            <p:cNvSpPr/>
            <p:nvPr/>
          </p:nvSpPr>
          <p:spPr>
            <a:xfrm>
              <a:off x="5732455" y="6008754"/>
              <a:ext cx="644853" cy="459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Sinal de Adição 39">
              <a:extLst>
                <a:ext uri="{FF2B5EF4-FFF2-40B4-BE49-F238E27FC236}">
                  <a16:creationId xmlns:a16="http://schemas.microsoft.com/office/drawing/2014/main" id="{1089E2F4-F1CB-40A2-F1E2-A745A4DEAB71}"/>
                </a:ext>
              </a:extLst>
            </p:cNvPr>
            <p:cNvSpPr/>
            <p:nvPr/>
          </p:nvSpPr>
          <p:spPr>
            <a:xfrm>
              <a:off x="8303012" y="6139361"/>
              <a:ext cx="288000" cy="28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3" name="Chave Esquerda 42">
            <a:extLst>
              <a:ext uri="{FF2B5EF4-FFF2-40B4-BE49-F238E27FC236}">
                <a16:creationId xmlns:a16="http://schemas.microsoft.com/office/drawing/2014/main" id="{EA597913-1037-7B8D-120B-6D36F526980F}"/>
              </a:ext>
            </a:extLst>
          </p:cNvPr>
          <p:cNvSpPr/>
          <p:nvPr/>
        </p:nvSpPr>
        <p:spPr>
          <a:xfrm rot="16200000">
            <a:off x="6045543" y="38514"/>
            <a:ext cx="415405" cy="10830090"/>
          </a:xfrm>
          <a:prstGeom prst="leftBrace">
            <a:avLst/>
          </a:prstGeom>
          <a:ln w="19050"/>
        </p:spPr>
        <p:style>
          <a:lnRef idx="1">
            <a:schemeClr val="accent6"/>
          </a:lnRef>
          <a:fillRef idx="0">
            <a:schemeClr val="accent6"/>
          </a:fillRef>
          <a:effectRef idx="0">
            <a:schemeClr val="accent6"/>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776482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C432B31-D382-41FF-BB6B-2ABDD322424B}"/>
              </a:ext>
            </a:extLst>
          </p:cNvPr>
          <p:cNvSpPr>
            <a:spLocks noGrp="1"/>
          </p:cNvSpPr>
          <p:nvPr>
            <p:ph idx="1"/>
          </p:nvPr>
        </p:nvSpPr>
        <p:spPr>
          <a:xfrm>
            <a:off x="838199" y="1648915"/>
            <a:ext cx="11157155" cy="5209085"/>
          </a:xfrm>
        </p:spPr>
        <p:txBody>
          <a:bodyPr>
            <a:noAutofit/>
          </a:bodyPr>
          <a:lstStyle/>
          <a:p>
            <a:pPr marL="0" indent="0" algn="just">
              <a:spcBef>
                <a:spcPts val="0"/>
              </a:spcBef>
              <a:buNone/>
            </a:pPr>
            <a:r>
              <a:rPr lang="pt-BR" sz="2400" b="0" i="0" u="none" strike="noStrike" dirty="0">
                <a:solidFill>
                  <a:srgbClr val="000000"/>
                </a:solidFill>
                <a:effectLst/>
              </a:rPr>
              <a:t>[1] Daniel </a:t>
            </a:r>
            <a:r>
              <a:rPr lang="pt-BR" sz="2400" b="0" i="0" u="none" strike="noStrike" dirty="0" err="1">
                <a:solidFill>
                  <a:srgbClr val="000000"/>
                </a:solidFill>
                <a:effectLst/>
              </a:rPr>
              <a:t>Situnayake</a:t>
            </a:r>
            <a:r>
              <a:rPr lang="pt-BR" sz="2400" b="0" i="0" u="none" strike="noStrike" dirty="0">
                <a:solidFill>
                  <a:srgbClr val="000000"/>
                </a:solidFill>
                <a:effectLst/>
              </a:rPr>
              <a:t> </a:t>
            </a:r>
            <a:r>
              <a:rPr lang="pt-BR" sz="2400" b="0" i="0" u="none" strike="noStrike" dirty="0" err="1">
                <a:solidFill>
                  <a:srgbClr val="000000"/>
                </a:solidFill>
                <a:effectLst/>
              </a:rPr>
              <a:t>and</a:t>
            </a:r>
            <a:r>
              <a:rPr lang="pt-BR" sz="2400" b="0" i="0" u="none" strike="noStrike" dirty="0">
                <a:solidFill>
                  <a:srgbClr val="000000"/>
                </a:solidFill>
                <a:effectLst/>
              </a:rPr>
              <a:t> Pete </a:t>
            </a:r>
            <a:r>
              <a:rPr lang="pt-BR" sz="2400" b="0" i="0" u="none" strike="noStrike" dirty="0" err="1">
                <a:solidFill>
                  <a:srgbClr val="000000"/>
                </a:solidFill>
                <a:effectLst/>
              </a:rPr>
              <a:t>Warden</a:t>
            </a:r>
            <a:r>
              <a:rPr lang="pt-BR" sz="2400" b="0" i="0" u="none" strike="noStrike" dirty="0">
                <a:solidFill>
                  <a:srgbClr val="000000"/>
                </a:solidFill>
                <a:effectLst/>
              </a:rPr>
              <a:t>, “</a:t>
            </a:r>
            <a:r>
              <a:rPr lang="pt-BR" sz="2400" b="0" i="1" u="none" strike="noStrike" dirty="0" err="1">
                <a:solidFill>
                  <a:srgbClr val="000000"/>
                </a:solidFill>
                <a:effectLst/>
              </a:rPr>
              <a:t>TinyML</a:t>
            </a:r>
            <a:r>
              <a:rPr lang="pt-BR" sz="2400" b="0" i="1" u="none" strike="noStrike" dirty="0">
                <a:solidFill>
                  <a:srgbClr val="000000"/>
                </a:solidFill>
                <a:effectLst/>
              </a:rPr>
              <a:t>: </a:t>
            </a:r>
            <a:r>
              <a:rPr lang="pt-BR" sz="2400" b="0" i="1" u="none" strike="noStrike" dirty="0" err="1">
                <a:solidFill>
                  <a:srgbClr val="000000"/>
                </a:solidFill>
                <a:effectLst/>
              </a:rPr>
              <a:t>Machine</a:t>
            </a:r>
            <a:r>
              <a:rPr lang="pt-BR" sz="2400" b="0" i="1" u="none" strike="noStrike" dirty="0">
                <a:solidFill>
                  <a:srgbClr val="000000"/>
                </a:solidFill>
                <a:effectLst/>
              </a:rPr>
              <a:t> Learning </a:t>
            </a:r>
            <a:r>
              <a:rPr lang="pt-BR" sz="2400" b="0" i="1" u="none" strike="noStrike" dirty="0" err="1">
                <a:solidFill>
                  <a:srgbClr val="000000"/>
                </a:solidFill>
                <a:effectLst/>
              </a:rPr>
              <a:t>with</a:t>
            </a:r>
            <a:r>
              <a:rPr lang="pt-BR" sz="2400" b="0" i="1" u="none" strike="noStrike" dirty="0">
                <a:solidFill>
                  <a:srgbClr val="000000"/>
                </a:solidFill>
                <a:effectLst/>
              </a:rPr>
              <a:t> </a:t>
            </a:r>
            <a:r>
              <a:rPr lang="pt-BR" sz="2400" b="0" i="1" u="none" strike="noStrike" dirty="0" err="1">
                <a:solidFill>
                  <a:srgbClr val="000000"/>
                </a:solidFill>
                <a:effectLst/>
              </a:rPr>
              <a:t>TensorFlow</a:t>
            </a:r>
            <a:r>
              <a:rPr lang="pt-BR" sz="2400" b="0" i="1" u="none" strike="noStrike" dirty="0">
                <a:solidFill>
                  <a:srgbClr val="000000"/>
                </a:solidFill>
                <a:effectLst/>
              </a:rPr>
              <a:t> Lite </a:t>
            </a:r>
            <a:r>
              <a:rPr lang="pt-BR" sz="2400" b="0" i="1" u="none" strike="noStrike" dirty="0" err="1">
                <a:solidFill>
                  <a:srgbClr val="000000"/>
                </a:solidFill>
                <a:effectLst/>
              </a:rPr>
              <a:t>on</a:t>
            </a:r>
            <a:r>
              <a:rPr lang="pt-BR" sz="2400" b="0" i="1" u="none" strike="noStrike" dirty="0">
                <a:solidFill>
                  <a:srgbClr val="000000"/>
                </a:solidFill>
                <a:effectLst/>
              </a:rPr>
              <a:t> Arduino </a:t>
            </a:r>
            <a:r>
              <a:rPr lang="pt-BR" sz="2400" b="0" i="1" u="none" strike="noStrike" dirty="0" err="1">
                <a:solidFill>
                  <a:srgbClr val="000000"/>
                </a:solidFill>
                <a:effectLst/>
              </a:rPr>
              <a:t>and</a:t>
            </a:r>
            <a:r>
              <a:rPr lang="pt-BR" sz="2400" b="0" i="1" u="none" strike="noStrike" dirty="0">
                <a:solidFill>
                  <a:srgbClr val="000000"/>
                </a:solidFill>
                <a:effectLst/>
              </a:rPr>
              <a:t> Ultra-</a:t>
            </a:r>
            <a:r>
              <a:rPr lang="pt-BR" sz="2400" b="0" i="1" u="none" strike="noStrike" dirty="0" err="1">
                <a:solidFill>
                  <a:srgbClr val="000000"/>
                </a:solidFill>
                <a:effectLst/>
              </a:rPr>
              <a:t>Low</a:t>
            </a:r>
            <a:r>
              <a:rPr lang="pt-BR" sz="2400" b="0" i="1" u="none" strike="noStrike" dirty="0">
                <a:solidFill>
                  <a:srgbClr val="000000"/>
                </a:solidFill>
                <a:effectLst/>
              </a:rPr>
              <a:t>-Power </a:t>
            </a:r>
            <a:r>
              <a:rPr lang="pt-BR" sz="2400" b="0" i="1" u="none" strike="noStrike" dirty="0" err="1">
                <a:solidFill>
                  <a:srgbClr val="000000"/>
                </a:solidFill>
                <a:effectLst/>
              </a:rPr>
              <a:t>Microcontrollers</a:t>
            </a:r>
            <a:r>
              <a:rPr lang="pt-BR" sz="2400" b="0" i="0" u="none" strike="noStrike" dirty="0">
                <a:solidFill>
                  <a:srgbClr val="000000"/>
                </a:solidFill>
                <a:effectLst/>
              </a:rPr>
              <a:t>”, 1st ed., O'Reilly Media, 2019.</a:t>
            </a:r>
            <a:endParaRPr lang="pt-BR" sz="2400" b="0" dirty="0">
              <a:effectLst/>
            </a:endParaRPr>
          </a:p>
          <a:p>
            <a:pPr marL="0" indent="0" algn="just">
              <a:spcBef>
                <a:spcPts val="0"/>
              </a:spcBef>
              <a:buNone/>
            </a:pPr>
            <a:r>
              <a:rPr lang="pt-BR" sz="2400" b="0" i="0" u="none" strike="noStrike" dirty="0">
                <a:solidFill>
                  <a:srgbClr val="000000"/>
                </a:solidFill>
                <a:effectLst/>
              </a:rPr>
              <a:t>[2] </a:t>
            </a:r>
            <a:r>
              <a:rPr lang="pt-BR" sz="2400" b="0" i="0" u="none" strike="noStrike" dirty="0" err="1">
                <a:solidFill>
                  <a:srgbClr val="000000"/>
                </a:solidFill>
                <a:effectLst/>
              </a:rPr>
              <a:t>Aurélien</a:t>
            </a:r>
            <a:r>
              <a:rPr lang="pt-BR" sz="2400" b="0" i="0" u="none" strike="noStrike" dirty="0">
                <a:solidFill>
                  <a:srgbClr val="000000"/>
                </a:solidFill>
                <a:effectLst/>
              </a:rPr>
              <a:t> </a:t>
            </a:r>
            <a:r>
              <a:rPr lang="pt-BR" sz="2400" b="0" i="0" u="none" strike="noStrike" dirty="0" err="1">
                <a:solidFill>
                  <a:srgbClr val="000000"/>
                </a:solidFill>
                <a:effectLst/>
              </a:rPr>
              <a:t>Géron</a:t>
            </a:r>
            <a:r>
              <a:rPr lang="pt-BR" sz="2400" b="0" i="0" u="none" strike="noStrike" dirty="0">
                <a:solidFill>
                  <a:srgbClr val="000000"/>
                </a:solidFill>
                <a:effectLst/>
              </a:rPr>
              <a:t>, "</a:t>
            </a:r>
            <a:r>
              <a:rPr lang="pt-BR" sz="2400" b="0" i="1" u="none" strike="noStrike" dirty="0">
                <a:solidFill>
                  <a:srgbClr val="000000"/>
                </a:solidFill>
                <a:effectLst/>
              </a:rPr>
              <a:t>Hands-On </a:t>
            </a:r>
            <a:r>
              <a:rPr lang="pt-BR" sz="2400" b="0" i="1" u="none" strike="noStrike" dirty="0" err="1">
                <a:solidFill>
                  <a:srgbClr val="000000"/>
                </a:solidFill>
                <a:effectLst/>
              </a:rPr>
              <a:t>Machine</a:t>
            </a:r>
            <a:r>
              <a:rPr lang="pt-BR" sz="2400" b="0" i="1" u="none" strike="noStrike" dirty="0">
                <a:solidFill>
                  <a:srgbClr val="000000"/>
                </a:solidFill>
                <a:effectLst/>
              </a:rPr>
              <a:t> Learning </a:t>
            </a:r>
            <a:r>
              <a:rPr lang="pt-BR" sz="2400" b="0" i="1" u="none" strike="noStrike" dirty="0" err="1">
                <a:solidFill>
                  <a:srgbClr val="000000"/>
                </a:solidFill>
                <a:effectLst/>
              </a:rPr>
              <a:t>with</a:t>
            </a:r>
            <a:r>
              <a:rPr lang="pt-BR" sz="2400" b="0" i="1" u="none" strike="noStrike" dirty="0">
                <a:solidFill>
                  <a:srgbClr val="000000"/>
                </a:solidFill>
                <a:effectLst/>
              </a:rPr>
              <a:t> </a:t>
            </a:r>
            <a:r>
              <a:rPr lang="pt-BR" sz="2400" b="0" i="1" u="none" strike="noStrike" dirty="0" err="1">
                <a:solidFill>
                  <a:srgbClr val="000000"/>
                </a:solidFill>
                <a:effectLst/>
              </a:rPr>
              <a:t>Scikit-Learn</a:t>
            </a:r>
            <a:r>
              <a:rPr lang="pt-BR" sz="2400" b="0" i="1" u="none" strike="noStrike" dirty="0">
                <a:solidFill>
                  <a:srgbClr val="000000"/>
                </a:solidFill>
                <a:effectLst/>
              </a:rPr>
              <a:t> </a:t>
            </a:r>
            <a:r>
              <a:rPr lang="pt-BR" sz="2400" b="0" i="1" u="none" strike="noStrike" dirty="0" err="1">
                <a:solidFill>
                  <a:srgbClr val="000000"/>
                </a:solidFill>
                <a:effectLst/>
              </a:rPr>
              <a:t>and</a:t>
            </a:r>
            <a:r>
              <a:rPr lang="pt-BR" sz="2400" b="0" i="1" u="none" strike="noStrike" dirty="0">
                <a:solidFill>
                  <a:srgbClr val="000000"/>
                </a:solidFill>
                <a:effectLst/>
              </a:rPr>
              <a:t> </a:t>
            </a:r>
            <a:r>
              <a:rPr lang="pt-BR" sz="2400" b="0" i="1" u="none" strike="noStrike" dirty="0" err="1">
                <a:solidFill>
                  <a:srgbClr val="000000"/>
                </a:solidFill>
                <a:effectLst/>
              </a:rPr>
              <a:t>TensorFlow</a:t>
            </a:r>
            <a:r>
              <a:rPr lang="pt-BR" sz="2400" b="0" i="1" u="none" strike="noStrike" dirty="0">
                <a:solidFill>
                  <a:srgbClr val="000000"/>
                </a:solidFill>
                <a:effectLst/>
              </a:rPr>
              <a:t>: </a:t>
            </a:r>
            <a:r>
              <a:rPr lang="pt-BR" sz="2400" b="0" i="1" u="none" strike="noStrike" dirty="0" err="1">
                <a:solidFill>
                  <a:srgbClr val="000000"/>
                </a:solidFill>
                <a:effectLst/>
              </a:rPr>
              <a:t>Concepts</a:t>
            </a:r>
            <a:r>
              <a:rPr lang="pt-BR" sz="2400" b="0" i="1" u="none" strike="noStrike" dirty="0">
                <a:solidFill>
                  <a:srgbClr val="000000"/>
                </a:solidFill>
                <a:effectLst/>
              </a:rPr>
              <a:t>, Tools, </a:t>
            </a:r>
            <a:r>
              <a:rPr lang="pt-BR" sz="2400" b="0" i="1" u="none" strike="noStrike" dirty="0" err="1">
                <a:solidFill>
                  <a:srgbClr val="000000"/>
                </a:solidFill>
                <a:effectLst/>
              </a:rPr>
              <a:t>and</a:t>
            </a:r>
            <a:r>
              <a:rPr lang="pt-BR" sz="2400" b="0" i="1" u="none" strike="noStrike" dirty="0">
                <a:solidFill>
                  <a:srgbClr val="000000"/>
                </a:solidFill>
                <a:effectLst/>
              </a:rPr>
              <a:t> </a:t>
            </a:r>
            <a:r>
              <a:rPr lang="pt-BR" sz="2400" b="0" i="1" u="none" strike="noStrike" dirty="0" err="1">
                <a:solidFill>
                  <a:srgbClr val="000000"/>
                </a:solidFill>
                <a:effectLst/>
              </a:rPr>
              <a:t>Techniques</a:t>
            </a:r>
            <a:r>
              <a:rPr lang="pt-BR" sz="2400" b="0" i="1" u="none" strike="noStrike" dirty="0">
                <a:solidFill>
                  <a:srgbClr val="000000"/>
                </a:solidFill>
                <a:effectLst/>
              </a:rPr>
              <a:t> </a:t>
            </a:r>
            <a:r>
              <a:rPr lang="pt-BR" sz="2400" b="0" i="1" u="none" strike="noStrike" dirty="0" err="1">
                <a:solidFill>
                  <a:srgbClr val="000000"/>
                </a:solidFill>
                <a:effectLst/>
              </a:rPr>
              <a:t>to</a:t>
            </a:r>
            <a:r>
              <a:rPr lang="pt-BR" sz="2400" b="0" i="1" u="none" strike="noStrike" dirty="0">
                <a:solidFill>
                  <a:srgbClr val="000000"/>
                </a:solidFill>
                <a:effectLst/>
              </a:rPr>
              <a:t> Build </a:t>
            </a:r>
            <a:r>
              <a:rPr lang="pt-BR" sz="2400" b="0" i="1" u="none" strike="noStrike" dirty="0" err="1">
                <a:solidFill>
                  <a:srgbClr val="000000"/>
                </a:solidFill>
                <a:effectLst/>
              </a:rPr>
              <a:t>Intelligent</a:t>
            </a:r>
            <a:r>
              <a:rPr lang="pt-BR" sz="2400" b="0" i="1" u="none" strike="noStrike" dirty="0">
                <a:solidFill>
                  <a:srgbClr val="000000"/>
                </a:solidFill>
                <a:effectLst/>
              </a:rPr>
              <a:t> Systems</a:t>
            </a:r>
            <a:r>
              <a:rPr lang="pt-BR" sz="2400" b="0" i="0" u="none" strike="noStrike" dirty="0">
                <a:solidFill>
                  <a:srgbClr val="000000"/>
                </a:solidFill>
                <a:effectLst/>
              </a:rPr>
              <a:t>", 1st ed., O'Reilly Media, 2017.</a:t>
            </a:r>
          </a:p>
          <a:p>
            <a:pPr marL="0" indent="0" algn="just">
              <a:spcBef>
                <a:spcPts val="0"/>
              </a:spcBef>
              <a:buNone/>
            </a:pPr>
            <a:r>
              <a:rPr lang="pt-BR" sz="2400" b="0" i="0" u="none" strike="noStrike" dirty="0">
                <a:solidFill>
                  <a:srgbClr val="000000"/>
                </a:solidFill>
                <a:effectLst/>
              </a:rPr>
              <a:t>[3] Agus </a:t>
            </a:r>
            <a:r>
              <a:rPr lang="pt-BR" sz="2400" b="0" i="0" u="none" strike="noStrike" dirty="0" err="1">
                <a:solidFill>
                  <a:srgbClr val="000000"/>
                </a:solidFill>
                <a:effectLst/>
              </a:rPr>
              <a:t>Kurniawan</a:t>
            </a:r>
            <a:r>
              <a:rPr lang="pt-BR" sz="2400" b="0" i="0" u="none" strike="noStrike" dirty="0">
                <a:solidFill>
                  <a:srgbClr val="000000"/>
                </a:solidFill>
                <a:effectLst/>
              </a:rPr>
              <a:t>, "</a:t>
            </a:r>
            <a:r>
              <a:rPr lang="pt-BR" sz="2400" b="0" i="1" u="none" strike="noStrike" dirty="0">
                <a:solidFill>
                  <a:srgbClr val="000000"/>
                </a:solidFill>
                <a:effectLst/>
              </a:rPr>
              <a:t>IoT </a:t>
            </a:r>
            <a:r>
              <a:rPr lang="pt-BR" sz="2400" b="0" i="1" u="none" strike="noStrike" dirty="0" err="1">
                <a:solidFill>
                  <a:srgbClr val="000000"/>
                </a:solidFill>
                <a:effectLst/>
              </a:rPr>
              <a:t>Projects</a:t>
            </a:r>
            <a:r>
              <a:rPr lang="pt-BR" sz="2400" b="0" i="1" u="none" strike="noStrike" dirty="0">
                <a:solidFill>
                  <a:srgbClr val="000000"/>
                </a:solidFill>
                <a:effectLst/>
              </a:rPr>
              <a:t> </a:t>
            </a:r>
            <a:r>
              <a:rPr lang="pt-BR" sz="2400" b="0" i="1" u="none" strike="noStrike" dirty="0" err="1">
                <a:solidFill>
                  <a:srgbClr val="000000"/>
                </a:solidFill>
                <a:effectLst/>
              </a:rPr>
              <a:t>with</a:t>
            </a:r>
            <a:r>
              <a:rPr lang="pt-BR" sz="2400" b="0" i="1" u="none" strike="noStrike" dirty="0">
                <a:solidFill>
                  <a:srgbClr val="000000"/>
                </a:solidFill>
                <a:effectLst/>
              </a:rPr>
              <a:t> Arduino Nano 33 BLE Sense: Step-</a:t>
            </a:r>
            <a:r>
              <a:rPr lang="pt-BR" sz="2400" b="0" i="1" u="none" strike="noStrike" dirty="0" err="1">
                <a:solidFill>
                  <a:srgbClr val="000000"/>
                </a:solidFill>
                <a:effectLst/>
              </a:rPr>
              <a:t>By</a:t>
            </a:r>
            <a:r>
              <a:rPr lang="pt-BR" sz="2400" b="0" i="1" u="none" strike="noStrike" dirty="0">
                <a:solidFill>
                  <a:srgbClr val="000000"/>
                </a:solidFill>
                <a:effectLst/>
              </a:rPr>
              <a:t>-Step </a:t>
            </a:r>
            <a:r>
              <a:rPr lang="pt-BR" sz="2400" b="0" i="1" u="none" strike="noStrike" dirty="0" err="1">
                <a:solidFill>
                  <a:srgbClr val="000000"/>
                </a:solidFill>
                <a:effectLst/>
              </a:rPr>
              <a:t>Projects</a:t>
            </a:r>
            <a:r>
              <a:rPr lang="pt-BR" sz="2400" b="0" i="1" u="none" strike="noStrike" dirty="0">
                <a:solidFill>
                  <a:srgbClr val="000000"/>
                </a:solidFill>
                <a:effectLst/>
              </a:rPr>
              <a:t> for </a:t>
            </a:r>
            <a:r>
              <a:rPr lang="pt-BR" sz="2400" b="0" i="1" u="none" strike="noStrike" dirty="0" err="1">
                <a:solidFill>
                  <a:srgbClr val="000000"/>
                </a:solidFill>
                <a:effectLst/>
              </a:rPr>
              <a:t>Beginners</a:t>
            </a:r>
            <a:r>
              <a:rPr lang="pt-BR" sz="2400" b="0" i="0" u="none" strike="noStrike" dirty="0">
                <a:solidFill>
                  <a:srgbClr val="000000"/>
                </a:solidFill>
                <a:effectLst/>
              </a:rPr>
              <a:t>", </a:t>
            </a:r>
            <a:r>
              <a:rPr lang="pt-BR" sz="2400" b="0" i="0" u="none" strike="noStrike" dirty="0" err="1">
                <a:solidFill>
                  <a:srgbClr val="000000"/>
                </a:solidFill>
                <a:effectLst/>
              </a:rPr>
              <a:t>Apress</a:t>
            </a:r>
            <a:r>
              <a:rPr lang="pt-BR" sz="2400" b="0" i="0" u="none" strike="noStrike" dirty="0">
                <a:solidFill>
                  <a:srgbClr val="000000"/>
                </a:solidFill>
                <a:effectLst/>
              </a:rPr>
              <a:t>, 2020.</a:t>
            </a:r>
            <a:endParaRPr lang="pt-BR" sz="2400" b="0" dirty="0">
              <a:effectLst/>
            </a:endParaRPr>
          </a:p>
          <a:p>
            <a:pPr marL="0" indent="0" algn="just">
              <a:spcBef>
                <a:spcPts val="0"/>
              </a:spcBef>
              <a:buNone/>
            </a:pPr>
            <a:r>
              <a:rPr lang="pt-BR" sz="2400" b="0" i="0" u="none" strike="noStrike" dirty="0">
                <a:solidFill>
                  <a:srgbClr val="000000"/>
                </a:solidFill>
                <a:effectLst/>
              </a:rPr>
              <a:t>[4] Stuart Russell </a:t>
            </a:r>
            <a:r>
              <a:rPr lang="pt-BR" sz="2400" b="0" i="0" u="none" strike="noStrike" dirty="0" err="1">
                <a:solidFill>
                  <a:srgbClr val="000000"/>
                </a:solidFill>
                <a:effectLst/>
              </a:rPr>
              <a:t>and</a:t>
            </a:r>
            <a:r>
              <a:rPr lang="pt-BR" sz="2400" b="0" i="0" u="none" strike="noStrike" dirty="0">
                <a:solidFill>
                  <a:srgbClr val="000000"/>
                </a:solidFill>
                <a:effectLst/>
              </a:rPr>
              <a:t> Peter </a:t>
            </a:r>
            <a:r>
              <a:rPr lang="pt-BR" sz="2400" b="0" i="0" u="none" strike="noStrike" dirty="0" err="1">
                <a:solidFill>
                  <a:srgbClr val="000000"/>
                </a:solidFill>
                <a:effectLst/>
              </a:rPr>
              <a:t>Norvig</a:t>
            </a:r>
            <a:r>
              <a:rPr lang="pt-BR" sz="2400" b="0" i="0" u="none" strike="noStrike" dirty="0">
                <a:solidFill>
                  <a:srgbClr val="000000"/>
                </a:solidFill>
                <a:effectLst/>
              </a:rPr>
              <a:t>, “</a:t>
            </a:r>
            <a:r>
              <a:rPr lang="pt-BR" sz="2400" b="0" i="1" u="none" strike="noStrike" dirty="0">
                <a:solidFill>
                  <a:srgbClr val="000000"/>
                </a:solidFill>
                <a:effectLst/>
              </a:rPr>
              <a:t>Artificial </a:t>
            </a:r>
            <a:r>
              <a:rPr lang="pt-BR" sz="2400" b="0" i="1" u="none" strike="noStrike" dirty="0" err="1">
                <a:solidFill>
                  <a:srgbClr val="000000"/>
                </a:solidFill>
                <a:effectLst/>
              </a:rPr>
              <a:t>Intelligence</a:t>
            </a:r>
            <a:r>
              <a:rPr lang="pt-BR" sz="2400" b="0" i="1" u="none" strike="noStrike" dirty="0">
                <a:solidFill>
                  <a:srgbClr val="000000"/>
                </a:solidFill>
                <a:effectLst/>
              </a:rPr>
              <a:t>: A </a:t>
            </a:r>
            <a:r>
              <a:rPr lang="pt-BR" sz="2400" b="0" i="1" u="none" strike="noStrike" dirty="0" err="1">
                <a:solidFill>
                  <a:srgbClr val="000000"/>
                </a:solidFill>
                <a:effectLst/>
              </a:rPr>
              <a:t>Modern</a:t>
            </a:r>
            <a:r>
              <a:rPr lang="pt-BR" sz="2400" b="0" i="1" u="none" strike="noStrike" dirty="0">
                <a:solidFill>
                  <a:srgbClr val="000000"/>
                </a:solidFill>
                <a:effectLst/>
              </a:rPr>
              <a:t> Approach</a:t>
            </a:r>
            <a:r>
              <a:rPr lang="pt-BR" sz="2400" b="0" i="0" u="none" strike="noStrike" dirty="0">
                <a:solidFill>
                  <a:srgbClr val="000000"/>
                </a:solidFill>
                <a:effectLst/>
              </a:rPr>
              <a:t>”, Prentice Hall Series in Artificial </a:t>
            </a:r>
            <a:r>
              <a:rPr lang="pt-BR" sz="2400" b="0" i="0" u="none" strike="noStrike" dirty="0" err="1">
                <a:solidFill>
                  <a:srgbClr val="000000"/>
                </a:solidFill>
                <a:effectLst/>
              </a:rPr>
              <a:t>Intelligence</a:t>
            </a:r>
            <a:r>
              <a:rPr lang="pt-BR" sz="2400" b="0" i="0" u="none" strike="noStrike" dirty="0">
                <a:solidFill>
                  <a:srgbClr val="000000"/>
                </a:solidFill>
                <a:effectLst/>
              </a:rPr>
              <a:t>, 3rd ed., 2015.</a:t>
            </a:r>
            <a:endParaRPr lang="pt-BR" sz="2400" b="0" dirty="0">
              <a:effectLst/>
            </a:endParaRPr>
          </a:p>
          <a:p>
            <a:pPr marL="0" indent="0" algn="just">
              <a:spcBef>
                <a:spcPts val="0"/>
              </a:spcBef>
              <a:buNone/>
            </a:pPr>
            <a:r>
              <a:rPr lang="pt-BR" sz="2400" b="0" i="0" u="none" strike="noStrike" dirty="0">
                <a:solidFill>
                  <a:srgbClr val="000000"/>
                </a:solidFill>
                <a:effectLst/>
              </a:rPr>
              <a:t>[5] Ian </a:t>
            </a:r>
            <a:r>
              <a:rPr lang="pt-BR" sz="2400" b="0" i="0" u="none" strike="noStrike" dirty="0" err="1">
                <a:solidFill>
                  <a:srgbClr val="000000"/>
                </a:solidFill>
                <a:effectLst/>
              </a:rPr>
              <a:t>Goodfellow</a:t>
            </a:r>
            <a:r>
              <a:rPr lang="pt-BR" sz="2400" b="0" i="0" u="none" strike="noStrike" dirty="0">
                <a:solidFill>
                  <a:srgbClr val="000000"/>
                </a:solidFill>
                <a:effectLst/>
              </a:rPr>
              <a:t>, </a:t>
            </a:r>
            <a:r>
              <a:rPr lang="pt-BR" sz="2400" b="0" i="0" u="none" strike="noStrike" dirty="0" err="1">
                <a:solidFill>
                  <a:srgbClr val="000000"/>
                </a:solidFill>
                <a:effectLst/>
              </a:rPr>
              <a:t>Yoshua</a:t>
            </a:r>
            <a:r>
              <a:rPr lang="pt-BR" sz="2400" b="0" i="0" u="none" strike="noStrike" dirty="0">
                <a:solidFill>
                  <a:srgbClr val="000000"/>
                </a:solidFill>
                <a:effectLst/>
              </a:rPr>
              <a:t> </a:t>
            </a:r>
            <a:r>
              <a:rPr lang="pt-BR" sz="2400" b="0" i="0" u="none" strike="noStrike" dirty="0" err="1">
                <a:solidFill>
                  <a:srgbClr val="000000"/>
                </a:solidFill>
                <a:effectLst/>
              </a:rPr>
              <a:t>Bengio</a:t>
            </a:r>
            <a:r>
              <a:rPr lang="pt-BR" sz="2400" b="0" i="0" u="none" strike="noStrike" dirty="0">
                <a:solidFill>
                  <a:srgbClr val="000000"/>
                </a:solidFill>
                <a:effectLst/>
              </a:rPr>
              <a:t>, </a:t>
            </a:r>
            <a:r>
              <a:rPr lang="pt-BR" sz="2400" b="0" i="0" u="none" strike="noStrike" dirty="0" err="1">
                <a:solidFill>
                  <a:srgbClr val="000000"/>
                </a:solidFill>
                <a:effectLst/>
              </a:rPr>
              <a:t>and</a:t>
            </a:r>
            <a:r>
              <a:rPr lang="pt-BR" sz="2400" b="0" i="0" u="none" strike="noStrike" dirty="0">
                <a:solidFill>
                  <a:srgbClr val="000000"/>
                </a:solidFill>
                <a:effectLst/>
              </a:rPr>
              <a:t> Aaron </a:t>
            </a:r>
            <a:r>
              <a:rPr lang="pt-BR" sz="2400" b="0" i="0" u="none" strike="noStrike" dirty="0" err="1">
                <a:solidFill>
                  <a:srgbClr val="000000"/>
                </a:solidFill>
                <a:effectLst/>
              </a:rPr>
              <a:t>Courville</a:t>
            </a:r>
            <a:r>
              <a:rPr lang="pt-BR" sz="2400" b="0" i="0" u="none" strike="noStrike" dirty="0">
                <a:solidFill>
                  <a:srgbClr val="000000"/>
                </a:solidFill>
                <a:effectLst/>
              </a:rPr>
              <a:t>. “</a:t>
            </a:r>
            <a:r>
              <a:rPr lang="pt-BR" sz="2400" b="0" i="1" u="none" strike="noStrike" dirty="0" err="1">
                <a:solidFill>
                  <a:srgbClr val="000000"/>
                </a:solidFill>
                <a:effectLst/>
              </a:rPr>
              <a:t>Deep</a:t>
            </a:r>
            <a:r>
              <a:rPr lang="pt-BR" sz="2400" b="0" i="1" u="none" strike="noStrike" dirty="0">
                <a:solidFill>
                  <a:srgbClr val="000000"/>
                </a:solidFill>
                <a:effectLst/>
              </a:rPr>
              <a:t> Learning</a:t>
            </a:r>
            <a:r>
              <a:rPr lang="pt-BR" sz="2400" b="0" i="0" u="none" strike="noStrike" dirty="0">
                <a:solidFill>
                  <a:srgbClr val="000000"/>
                </a:solidFill>
                <a:effectLst/>
              </a:rPr>
              <a:t>”, MIT Press, 2016.</a:t>
            </a:r>
            <a:endParaRPr lang="pt-BR" sz="2400" b="0" dirty="0">
              <a:effectLst/>
            </a:endParaRPr>
          </a:p>
          <a:p>
            <a:pPr marL="0" indent="0" algn="just">
              <a:spcBef>
                <a:spcPts val="0"/>
              </a:spcBef>
              <a:buNone/>
            </a:pPr>
            <a:r>
              <a:rPr lang="pt-BR" sz="2400" b="0" i="0" u="none" strike="noStrike" dirty="0">
                <a:solidFill>
                  <a:srgbClr val="000000"/>
                </a:solidFill>
                <a:effectLst/>
              </a:rPr>
              <a:t>[6] </a:t>
            </a:r>
            <a:r>
              <a:rPr lang="pt-BR" sz="2400" b="0" i="0" u="none" strike="noStrike" dirty="0" err="1">
                <a:solidFill>
                  <a:srgbClr val="000000"/>
                </a:solidFill>
                <a:effectLst/>
              </a:rPr>
              <a:t>Hakima</a:t>
            </a:r>
            <a:r>
              <a:rPr lang="pt-BR" sz="2400" b="0" i="0" u="none" strike="noStrike" dirty="0">
                <a:solidFill>
                  <a:srgbClr val="000000"/>
                </a:solidFill>
                <a:effectLst/>
              </a:rPr>
              <a:t> </a:t>
            </a:r>
            <a:r>
              <a:rPr lang="pt-BR" sz="2400" b="0" i="0" u="none" strike="noStrike" dirty="0" err="1">
                <a:solidFill>
                  <a:srgbClr val="000000"/>
                </a:solidFill>
                <a:effectLst/>
              </a:rPr>
              <a:t>Chaouchi</a:t>
            </a:r>
            <a:r>
              <a:rPr lang="pt-BR" sz="2400" b="0" i="0" u="none" strike="noStrike" dirty="0">
                <a:solidFill>
                  <a:srgbClr val="000000"/>
                </a:solidFill>
                <a:effectLst/>
              </a:rPr>
              <a:t>, “The Internet </a:t>
            </a:r>
            <a:r>
              <a:rPr lang="pt-BR" sz="2400" b="0" i="0" u="none" strike="noStrike" dirty="0" err="1">
                <a:solidFill>
                  <a:srgbClr val="000000"/>
                </a:solidFill>
                <a:effectLst/>
              </a:rPr>
              <a:t>of</a:t>
            </a:r>
            <a:r>
              <a:rPr lang="pt-BR" sz="2400" b="0" i="0" u="none" strike="noStrike" dirty="0">
                <a:solidFill>
                  <a:srgbClr val="000000"/>
                </a:solidFill>
                <a:effectLst/>
              </a:rPr>
              <a:t> </a:t>
            </a:r>
            <a:r>
              <a:rPr lang="pt-BR" sz="2400" b="0" i="0" u="none" strike="noStrike" dirty="0" err="1">
                <a:solidFill>
                  <a:srgbClr val="000000"/>
                </a:solidFill>
                <a:effectLst/>
              </a:rPr>
              <a:t>Things</a:t>
            </a:r>
            <a:r>
              <a:rPr lang="pt-BR" sz="2400" b="0" i="0" u="none" strike="noStrike" dirty="0">
                <a:solidFill>
                  <a:srgbClr val="000000"/>
                </a:solidFill>
                <a:effectLst/>
              </a:rPr>
              <a:t>: </a:t>
            </a:r>
            <a:r>
              <a:rPr lang="pt-BR" sz="2400" b="0" i="0" u="none" strike="noStrike" dirty="0" err="1">
                <a:solidFill>
                  <a:srgbClr val="000000"/>
                </a:solidFill>
                <a:effectLst/>
              </a:rPr>
              <a:t>Connecting</a:t>
            </a:r>
            <a:r>
              <a:rPr lang="pt-BR" sz="2400" b="0" i="0" u="none" strike="noStrike" dirty="0">
                <a:solidFill>
                  <a:srgbClr val="000000"/>
                </a:solidFill>
                <a:effectLst/>
              </a:rPr>
              <a:t> </a:t>
            </a:r>
            <a:r>
              <a:rPr lang="pt-BR" sz="2400" b="0" i="0" u="none" strike="noStrike" dirty="0" err="1">
                <a:solidFill>
                  <a:srgbClr val="000000"/>
                </a:solidFill>
                <a:effectLst/>
              </a:rPr>
              <a:t>Objects</a:t>
            </a:r>
            <a:r>
              <a:rPr lang="pt-BR" sz="2400" b="0" i="0" u="none" strike="noStrike" dirty="0">
                <a:solidFill>
                  <a:srgbClr val="000000"/>
                </a:solidFill>
                <a:effectLst/>
              </a:rPr>
              <a:t>”, </a:t>
            </a:r>
            <a:r>
              <a:rPr lang="pt-BR" sz="2400" b="0" i="0" u="none" strike="noStrike" dirty="0" err="1">
                <a:solidFill>
                  <a:srgbClr val="000000"/>
                </a:solidFill>
                <a:effectLst/>
              </a:rPr>
              <a:t>Wiley</a:t>
            </a:r>
            <a:r>
              <a:rPr lang="pt-BR" sz="2400" b="0" i="0" u="none" strike="noStrike" dirty="0">
                <a:solidFill>
                  <a:srgbClr val="000000"/>
                </a:solidFill>
                <a:effectLst/>
              </a:rPr>
              <a:t>, 2010. </a:t>
            </a:r>
            <a:endParaRPr lang="pt-BR" sz="2400" b="0" dirty="0">
              <a:effectLst/>
            </a:endParaRPr>
          </a:p>
          <a:p>
            <a:pPr marL="0" indent="0">
              <a:spcBef>
                <a:spcPts val="0"/>
              </a:spcBef>
              <a:buNone/>
            </a:pPr>
            <a:r>
              <a:rPr lang="pt-BR" sz="2400" b="0" i="0" u="none" strike="noStrike" dirty="0">
                <a:solidFill>
                  <a:srgbClr val="000000"/>
                </a:solidFill>
                <a:effectLst/>
              </a:rPr>
              <a:t>[7] </a:t>
            </a:r>
            <a:r>
              <a:rPr lang="pt-BR" sz="2400" b="0" i="0" u="none" strike="noStrike" dirty="0" err="1">
                <a:solidFill>
                  <a:srgbClr val="000000"/>
                </a:solidFill>
                <a:effectLst/>
              </a:rPr>
              <a:t>Jun</a:t>
            </a:r>
            <a:r>
              <a:rPr lang="pt-BR" sz="2400" b="0" i="0" u="none" strike="noStrike" dirty="0">
                <a:solidFill>
                  <a:srgbClr val="000000"/>
                </a:solidFill>
                <a:effectLst/>
              </a:rPr>
              <a:t> Zheng </a:t>
            </a:r>
            <a:r>
              <a:rPr lang="pt-BR" sz="2400" b="0" i="0" u="none" strike="noStrike" dirty="0" err="1">
                <a:solidFill>
                  <a:srgbClr val="000000"/>
                </a:solidFill>
                <a:effectLst/>
              </a:rPr>
              <a:t>and</a:t>
            </a:r>
            <a:r>
              <a:rPr lang="pt-BR" sz="2400" b="0" i="0" u="none" strike="noStrike" dirty="0">
                <a:solidFill>
                  <a:srgbClr val="000000"/>
                </a:solidFill>
                <a:effectLst/>
              </a:rPr>
              <a:t> Abbas </a:t>
            </a:r>
            <a:r>
              <a:rPr lang="pt-BR" sz="2400" b="0" i="0" u="none" strike="noStrike" dirty="0" err="1">
                <a:solidFill>
                  <a:srgbClr val="000000"/>
                </a:solidFill>
                <a:effectLst/>
              </a:rPr>
              <a:t>Jamalipour</a:t>
            </a:r>
            <a:r>
              <a:rPr lang="pt-BR" sz="2400" b="0" i="0" u="none" strike="noStrike" dirty="0">
                <a:solidFill>
                  <a:srgbClr val="000000"/>
                </a:solidFill>
                <a:effectLst/>
              </a:rPr>
              <a:t>, “Wireless Sensor Networks: A Networking Perspective”, </a:t>
            </a:r>
            <a:r>
              <a:rPr lang="pt-BR" sz="2400" b="0" i="0" u="none" strike="noStrike" dirty="0" err="1">
                <a:solidFill>
                  <a:srgbClr val="000000"/>
                </a:solidFill>
                <a:effectLst/>
              </a:rPr>
              <a:t>Wiley</a:t>
            </a:r>
            <a:r>
              <a:rPr lang="pt-BR" sz="2400" b="0" i="0" u="none" strike="noStrike" dirty="0">
                <a:solidFill>
                  <a:srgbClr val="000000"/>
                </a:solidFill>
                <a:effectLst/>
              </a:rPr>
              <a:t>, 2009.</a:t>
            </a:r>
          </a:p>
          <a:p>
            <a:pPr marL="0" indent="0">
              <a:spcBef>
                <a:spcPts val="0"/>
              </a:spcBef>
              <a:buNone/>
            </a:pPr>
            <a:r>
              <a:rPr lang="pt-BR" sz="2400" dirty="0">
                <a:solidFill>
                  <a:srgbClr val="000000"/>
                </a:solidFill>
              </a:rPr>
              <a:t>[8] </a:t>
            </a:r>
            <a:r>
              <a:rPr lang="pt-BR" sz="2400" dirty="0">
                <a:solidFill>
                  <a:srgbClr val="0070C0"/>
                </a:solidFill>
                <a:hlinkClick r:id="rId3">
                  <a:extLst>
                    <a:ext uri="{A12FA001-AC4F-418D-AE19-62706E023703}">
                      <ahyp:hlinkClr xmlns:ahyp="http://schemas.microsoft.com/office/drawing/2018/hyperlinkcolor" val="tx"/>
                    </a:ext>
                  </a:extLst>
                </a:hlinkClick>
              </a:rPr>
              <a:t>Coleção de livros</a:t>
            </a:r>
            <a:endParaRPr lang="pt-BR" sz="2400" dirty="0">
              <a:solidFill>
                <a:srgbClr val="0070C0"/>
              </a:solidFill>
            </a:endParaRPr>
          </a:p>
        </p:txBody>
      </p:sp>
    </p:spTree>
    <p:extLst>
      <p:ext uri="{BB962C8B-B14F-4D97-AF65-F5344CB8AC3E}">
        <p14:creationId xmlns:p14="http://schemas.microsoft.com/office/powerpoint/2010/main" val="2247946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104419" cy="5032376"/>
          </a:xfrm>
        </p:spPr>
        <p:txBody>
          <a:bodyPr/>
          <a:lstStyle/>
          <a:p>
            <a:r>
              <a:rPr lang="pt-BR" dirty="0"/>
              <a:t>Todo material do curso está disponível no GitHub:</a:t>
            </a:r>
          </a:p>
          <a:p>
            <a:pPr lvl="1">
              <a:buFont typeface="Wingdings" panose="05000000000000000000" pitchFamily="2" charset="2"/>
              <a:buChar char="§"/>
            </a:pPr>
            <a:r>
              <a:rPr lang="pt-BR" dirty="0">
                <a:hlinkClick r:id="rId2"/>
              </a:rPr>
              <a:t>https://github.com/zz4fap/tp557-iot-ml</a:t>
            </a:r>
            <a:endParaRPr lang="pt-BR" dirty="0"/>
          </a:p>
          <a:p>
            <a:r>
              <a:rPr lang="pt-BR" dirty="0"/>
              <a:t>Google </a:t>
            </a:r>
            <a:r>
              <a:rPr lang="pt-BR" dirty="0" err="1"/>
              <a:t>Colab</a:t>
            </a:r>
            <a:r>
              <a:rPr lang="pt-BR" dirty="0"/>
              <a:t> + Python Crash </a:t>
            </a:r>
            <a:r>
              <a:rPr lang="pt-BR" dirty="0" err="1"/>
              <a:t>Course</a:t>
            </a:r>
            <a:endParaRPr lang="pt-BR" dirty="0"/>
          </a:p>
          <a:p>
            <a:pPr lvl="1"/>
            <a:r>
              <a:rPr lang="pt-BR" dirty="0">
                <a:hlinkClick r:id="rId3"/>
              </a:rPr>
              <a:t>https://www.youtube.com/watch?v=pq4NNIYar9o&amp;list=PLRc6ZYt68prVXAhwY1JD6DFc3BJGmJriq&amp;pp=gAQBiAQB</a:t>
            </a:r>
            <a:endParaRPr lang="pt-BR" dirty="0"/>
          </a:p>
          <a:p>
            <a:r>
              <a:rPr lang="pt-BR" dirty="0"/>
              <a:t>Horário de Atendimento</a:t>
            </a:r>
          </a:p>
          <a:p>
            <a:pPr lvl="1"/>
            <a:r>
              <a:rPr lang="pt-BR" dirty="0"/>
              <a:t>Todas as quartas-feiras das 17:30 às 18:30.</a:t>
            </a:r>
          </a:p>
          <a:p>
            <a:pPr lvl="1"/>
            <a:r>
              <a:rPr lang="pt-BR" dirty="0"/>
              <a:t>Presencialmente ou remotamente.</a:t>
            </a:r>
          </a:p>
        </p:txBody>
      </p:sp>
    </p:spTree>
    <p:extLst>
      <p:ext uri="{BB962C8B-B14F-4D97-AF65-F5344CB8AC3E}">
        <p14:creationId xmlns:p14="http://schemas.microsoft.com/office/powerpoint/2010/main" val="1412900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C3510D-EEF0-5281-CEA3-54B96562EE8B}"/>
              </a:ext>
            </a:extLst>
          </p:cNvPr>
          <p:cNvSpPr>
            <a:spLocks noGrp="1"/>
          </p:cNvSpPr>
          <p:nvPr>
            <p:ph type="title"/>
          </p:nvPr>
        </p:nvSpPr>
        <p:spPr/>
        <p:txBody>
          <a:bodyPr/>
          <a:lstStyle/>
          <a:p>
            <a:r>
              <a:rPr lang="pt-BR" dirty="0"/>
              <a:t>Ideias para projetos finais</a:t>
            </a:r>
          </a:p>
        </p:txBody>
      </p:sp>
      <p:sp>
        <p:nvSpPr>
          <p:cNvPr id="3" name="Espaço Reservado para Conteúdo 2">
            <a:extLst>
              <a:ext uri="{FF2B5EF4-FFF2-40B4-BE49-F238E27FC236}">
                <a16:creationId xmlns:a16="http://schemas.microsoft.com/office/drawing/2014/main" id="{D239CCD8-4422-02AE-6C95-8958F9AA0137}"/>
              </a:ext>
            </a:extLst>
          </p:cNvPr>
          <p:cNvSpPr>
            <a:spLocks noGrp="1"/>
          </p:cNvSpPr>
          <p:nvPr>
            <p:ph idx="1"/>
          </p:nvPr>
        </p:nvSpPr>
        <p:spPr>
          <a:xfrm>
            <a:off x="838200" y="1825624"/>
            <a:ext cx="10850696" cy="5032375"/>
          </a:xfrm>
        </p:spPr>
        <p:txBody>
          <a:bodyPr>
            <a:normAutofit fontScale="55000" lnSpcReduction="20000"/>
          </a:bodyPr>
          <a:lstStyle/>
          <a:p>
            <a:pPr marL="514350" indent="-514350">
              <a:buFont typeface="+mj-lt"/>
              <a:buAutoNum type="arabicPeriod"/>
            </a:pPr>
            <a:r>
              <a:rPr lang="pt-BR" dirty="0">
                <a:hlinkClick r:id="rId2"/>
              </a:rPr>
              <a:t>Identificação de falhas em rolamentos</a:t>
            </a:r>
            <a:endParaRPr lang="pt-BR" dirty="0"/>
          </a:p>
          <a:p>
            <a:pPr marL="514350" indent="-514350">
              <a:buFont typeface="+mj-lt"/>
              <a:buAutoNum type="arabicPeriod"/>
            </a:pPr>
            <a:r>
              <a:rPr lang="pt-BR" dirty="0">
                <a:hlinkClick r:id="rId3"/>
              </a:rPr>
              <a:t>Identificação de doenças respiratórias</a:t>
            </a:r>
            <a:endParaRPr lang="pt-BR" dirty="0"/>
          </a:p>
          <a:p>
            <a:pPr marL="514350" indent="-514350">
              <a:buFont typeface="+mj-lt"/>
              <a:buAutoNum type="arabicPeriod"/>
            </a:pPr>
            <a:r>
              <a:rPr lang="pt-BR" dirty="0">
                <a:hlinkClick r:id="rId4"/>
              </a:rPr>
              <a:t>Detectando falhas em automóveis através de seu som</a:t>
            </a:r>
            <a:endParaRPr lang="pt-BR" dirty="0"/>
          </a:p>
          <a:p>
            <a:pPr marL="514350" indent="-514350">
              <a:buFont typeface="+mj-lt"/>
              <a:buAutoNum type="arabicPeriod"/>
            </a:pPr>
            <a:r>
              <a:rPr lang="pt-BR" dirty="0">
                <a:hlinkClick r:id="rId5"/>
              </a:rPr>
              <a:t>Identificação de pragas</a:t>
            </a:r>
            <a:endParaRPr lang="pt-BR" dirty="0"/>
          </a:p>
          <a:p>
            <a:pPr marL="514350" indent="-514350">
              <a:buFont typeface="+mj-lt"/>
              <a:buAutoNum type="arabicPeriod"/>
            </a:pPr>
            <a:r>
              <a:rPr lang="pt-BR" dirty="0">
                <a:hlinkClick r:id="rId6"/>
              </a:rPr>
              <a:t>Identificação de posturas incorretas</a:t>
            </a:r>
            <a:endParaRPr lang="pt-BR" dirty="0"/>
          </a:p>
          <a:p>
            <a:pPr marL="514350" indent="-514350">
              <a:buFont typeface="+mj-lt"/>
              <a:buAutoNum type="arabicPeriod"/>
            </a:pPr>
            <a:r>
              <a:rPr lang="pt-BR" dirty="0">
                <a:hlinkClick r:id="rId7"/>
              </a:rPr>
              <a:t>Inspeção automática de qualidade</a:t>
            </a:r>
            <a:endParaRPr lang="pt-BR" dirty="0"/>
          </a:p>
          <a:p>
            <a:pPr marL="514350" indent="-514350" algn="l">
              <a:buFont typeface="+mj-lt"/>
              <a:buAutoNum type="arabicPeriod"/>
            </a:pPr>
            <a:r>
              <a:rPr lang="pt-BR" b="0" i="0" dirty="0">
                <a:solidFill>
                  <a:srgbClr val="1F2328"/>
                </a:solidFill>
                <a:effectLst/>
                <a:latin typeface="-apple-system"/>
                <a:hlinkClick r:id="rId8"/>
              </a:rPr>
              <a:t>Classificador de Vogais em Libras</a:t>
            </a:r>
            <a:endParaRPr lang="pt-BR" b="0" i="0" dirty="0">
              <a:solidFill>
                <a:srgbClr val="1F2328"/>
              </a:solidFill>
              <a:effectLst/>
              <a:latin typeface="-apple-system"/>
            </a:endParaRPr>
          </a:p>
          <a:p>
            <a:pPr marL="514350" indent="-514350" algn="l">
              <a:buFont typeface="+mj-lt"/>
              <a:buAutoNum type="arabicPeriod"/>
            </a:pPr>
            <a:r>
              <a:rPr lang="pt-BR" b="0" i="0" dirty="0">
                <a:solidFill>
                  <a:srgbClr val="1F2328"/>
                </a:solidFill>
                <a:effectLst/>
                <a:latin typeface="-apple-system"/>
                <a:hlinkClick r:id="rId9"/>
              </a:rPr>
              <a:t>Detecção de doença pulmonar</a:t>
            </a:r>
            <a:endParaRPr lang="pt-BR" b="0" i="0" dirty="0">
              <a:solidFill>
                <a:srgbClr val="1F2328"/>
              </a:solidFill>
              <a:effectLst/>
              <a:latin typeface="-apple-system"/>
            </a:endParaRPr>
          </a:p>
          <a:p>
            <a:pPr marL="514350" indent="-514350" algn="l">
              <a:buFont typeface="+mj-lt"/>
              <a:buAutoNum type="arabicPeriod"/>
            </a:pPr>
            <a:r>
              <a:rPr lang="pt-BR" b="0" i="0" dirty="0">
                <a:solidFill>
                  <a:srgbClr val="1F2328"/>
                </a:solidFill>
                <a:effectLst/>
                <a:latin typeface="-apple-system"/>
                <a:hlinkClick r:id="rId10"/>
              </a:rPr>
              <a:t>Detecção de algarismos em hidrômetros</a:t>
            </a:r>
            <a:endParaRPr lang="pt-BR" b="0" i="0" dirty="0">
              <a:solidFill>
                <a:srgbClr val="1F2328"/>
              </a:solidFill>
              <a:effectLst/>
              <a:latin typeface="-apple-system"/>
            </a:endParaRPr>
          </a:p>
          <a:p>
            <a:pPr marL="514350" indent="-514350" algn="l">
              <a:buFont typeface="+mj-lt"/>
              <a:buAutoNum type="arabicPeriod"/>
            </a:pPr>
            <a:r>
              <a:rPr lang="pt-BR" b="0" i="0" dirty="0">
                <a:solidFill>
                  <a:srgbClr val="1F2328"/>
                </a:solidFill>
                <a:effectLst/>
                <a:latin typeface="-apple-system"/>
                <a:hlinkClick r:id="rId11"/>
              </a:rPr>
              <a:t>Detecção de Roncos</a:t>
            </a:r>
            <a:endParaRPr lang="pt-BR" b="0" i="0" dirty="0">
              <a:solidFill>
                <a:srgbClr val="1F2328"/>
              </a:solidFill>
              <a:effectLst/>
              <a:latin typeface="-apple-system"/>
            </a:endParaRPr>
          </a:p>
          <a:p>
            <a:pPr marL="514350" indent="-514350" algn="l">
              <a:buFont typeface="+mj-lt"/>
              <a:buAutoNum type="arabicPeriod"/>
            </a:pPr>
            <a:r>
              <a:rPr lang="pt-BR" b="0" i="0" dirty="0">
                <a:solidFill>
                  <a:srgbClr val="1F2328"/>
                </a:solidFill>
                <a:effectLst/>
                <a:latin typeface="-apple-system"/>
                <a:hlinkClick r:id="rId12"/>
              </a:rPr>
              <a:t>Detecção de tumores cancerígenos</a:t>
            </a:r>
            <a:endParaRPr lang="pt-BR" b="0" i="0" dirty="0">
              <a:solidFill>
                <a:srgbClr val="1F2328"/>
              </a:solidFill>
              <a:effectLst/>
              <a:latin typeface="-apple-system"/>
            </a:endParaRPr>
          </a:p>
          <a:p>
            <a:pPr marL="514350" indent="-514350" algn="l">
              <a:buFont typeface="+mj-lt"/>
              <a:buAutoNum type="arabicPeriod"/>
            </a:pPr>
            <a:r>
              <a:rPr lang="pt-BR" dirty="0">
                <a:solidFill>
                  <a:srgbClr val="1F2328"/>
                </a:solidFill>
                <a:latin typeface="-apple-system"/>
                <a:hlinkClick r:id="rId13"/>
              </a:rPr>
              <a:t>Detecção e prevenção de abalos sísmicos</a:t>
            </a:r>
            <a:endParaRPr lang="pt-BR" b="0" i="0" dirty="0">
              <a:solidFill>
                <a:srgbClr val="1F2328"/>
              </a:solidFill>
              <a:effectLst/>
              <a:latin typeface="-apple-system"/>
            </a:endParaRPr>
          </a:p>
          <a:p>
            <a:pPr marL="514350" indent="-514350" algn="l">
              <a:buFont typeface="+mj-lt"/>
              <a:buAutoNum type="arabicPeriod"/>
            </a:pPr>
            <a:r>
              <a:rPr lang="pt-BR" dirty="0">
                <a:solidFill>
                  <a:srgbClr val="1F2328"/>
                </a:solidFill>
                <a:latin typeface="-apple-system"/>
                <a:hlinkClick r:id="rId14"/>
              </a:rPr>
              <a:t>Detecção de incêndios</a:t>
            </a:r>
            <a:endParaRPr lang="pt-BR" b="0" i="0" dirty="0">
              <a:solidFill>
                <a:srgbClr val="1F2328"/>
              </a:solidFill>
              <a:effectLst/>
              <a:latin typeface="-apple-system"/>
            </a:endParaRPr>
          </a:p>
          <a:p>
            <a:pPr marL="514350" indent="-514350" algn="l">
              <a:buFont typeface="+mj-lt"/>
              <a:buAutoNum type="arabicPeriod"/>
            </a:pPr>
            <a:r>
              <a:rPr lang="pt-BR" b="0" i="0" dirty="0">
                <a:solidFill>
                  <a:srgbClr val="1F2328"/>
                </a:solidFill>
                <a:effectLst/>
                <a:latin typeface="-apple-system"/>
                <a:hlinkClick r:id="rId15"/>
              </a:rPr>
              <a:t>Detecção de COVID através da tosse</a:t>
            </a:r>
            <a:endParaRPr lang="pt-BR" b="0" i="0" dirty="0">
              <a:solidFill>
                <a:srgbClr val="1F2328"/>
              </a:solidFill>
              <a:effectLst/>
              <a:latin typeface="-apple-system"/>
            </a:endParaRPr>
          </a:p>
          <a:p>
            <a:pPr marL="514350" indent="-514350" algn="l">
              <a:buFont typeface="+mj-lt"/>
              <a:buAutoNum type="arabicPeriod"/>
            </a:pPr>
            <a:r>
              <a:rPr lang="pt-BR" b="0" i="0" dirty="0">
                <a:solidFill>
                  <a:srgbClr val="1F2328"/>
                </a:solidFill>
                <a:effectLst/>
                <a:latin typeface="-apple-system"/>
                <a:hlinkClick r:id="rId16"/>
              </a:rPr>
              <a:t>Detecção do uso de máscaras</a:t>
            </a:r>
            <a:endParaRPr lang="pt-BR" b="0" i="0" dirty="0">
              <a:solidFill>
                <a:srgbClr val="1F2328"/>
              </a:solidFill>
              <a:effectLst/>
              <a:latin typeface="-apple-system"/>
            </a:endParaRPr>
          </a:p>
          <a:p>
            <a:pPr marL="514350" indent="-514350" algn="l">
              <a:buFont typeface="+mj-lt"/>
              <a:buAutoNum type="arabicPeriod"/>
            </a:pPr>
            <a:r>
              <a:rPr lang="pt-BR" b="0" i="0" dirty="0" err="1">
                <a:solidFill>
                  <a:srgbClr val="1F2328"/>
                </a:solidFill>
                <a:effectLst/>
                <a:latin typeface="-apple-system"/>
                <a:hlinkClick r:id="rId17"/>
              </a:rPr>
              <a:t>Personal</a:t>
            </a:r>
            <a:r>
              <a:rPr lang="pt-BR" b="0" i="0" dirty="0">
                <a:solidFill>
                  <a:srgbClr val="1F2328"/>
                </a:solidFill>
                <a:effectLst/>
                <a:latin typeface="-apple-system"/>
                <a:hlinkClick r:id="rId17"/>
              </a:rPr>
              <a:t> </a:t>
            </a:r>
            <a:r>
              <a:rPr lang="pt-BR" b="0" i="0" dirty="0" err="1">
                <a:solidFill>
                  <a:srgbClr val="1F2328"/>
                </a:solidFill>
                <a:effectLst/>
                <a:latin typeface="-apple-system"/>
                <a:hlinkClick r:id="rId17"/>
              </a:rPr>
              <a:t>Trainer</a:t>
            </a:r>
            <a:endParaRPr lang="pt-BR" dirty="0"/>
          </a:p>
        </p:txBody>
      </p:sp>
    </p:spTree>
    <p:extLst>
      <p:ext uri="{BB962C8B-B14F-4D97-AF65-F5344CB8AC3E}">
        <p14:creationId xmlns:p14="http://schemas.microsoft.com/office/powerpoint/2010/main" val="1413339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a:t>
            </a:r>
          </a:p>
          <a:p>
            <a:r>
              <a:rPr lang="pt-BR" dirty="0"/>
              <a:t>Exercícios de programação Python.</a:t>
            </a:r>
          </a:p>
        </p:txBody>
      </p:sp>
    </p:spTree>
    <p:extLst>
      <p:ext uri="{BB962C8B-B14F-4D97-AF65-F5344CB8AC3E}">
        <p14:creationId xmlns:p14="http://schemas.microsoft.com/office/powerpoint/2010/main" val="2918520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endParaRPr lang="pt-BR" dirty="0"/>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8783472" cy="5032377"/>
          </a:xfrm>
        </p:spPr>
        <p:txBody>
          <a:bodyPr>
            <a:normAutofit/>
          </a:bodyPr>
          <a:lstStyle/>
          <a:p>
            <a:endParaRPr lang="pt-BR" sz="1800" dirty="0"/>
          </a:p>
        </p:txBody>
      </p:sp>
    </p:spTree>
    <p:extLst>
      <p:ext uri="{BB962C8B-B14F-4D97-AF65-F5344CB8AC3E}">
        <p14:creationId xmlns:p14="http://schemas.microsoft.com/office/powerpoint/2010/main" val="2538827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D2FE7A-1700-A5F2-C454-9BB6EAB09003}"/>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88873135-E0D7-6B1E-E316-DA94F0CBBC8D}"/>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2099206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C4841C-4299-2191-5C73-93786EC89A50}"/>
              </a:ext>
            </a:extLst>
          </p:cNvPr>
          <p:cNvSpPr>
            <a:spLocks noGrp="1"/>
          </p:cNvSpPr>
          <p:nvPr>
            <p:ph type="title"/>
          </p:nvPr>
        </p:nvSpPr>
        <p:spPr/>
        <p:txBody>
          <a:bodyPr/>
          <a:lstStyle/>
          <a:p>
            <a:r>
              <a:rPr lang="pt-BR" dirty="0"/>
              <a:t>Motivação</a:t>
            </a:r>
          </a:p>
        </p:txBody>
      </p:sp>
      <p:sp>
        <p:nvSpPr>
          <p:cNvPr id="4" name="Retângulo 3">
            <a:extLst>
              <a:ext uri="{FF2B5EF4-FFF2-40B4-BE49-F238E27FC236}">
                <a16:creationId xmlns:a16="http://schemas.microsoft.com/office/drawing/2014/main" id="{0A59D579-05D4-754A-483A-8159851A296C}"/>
              </a:ext>
            </a:extLst>
          </p:cNvPr>
          <p:cNvSpPr/>
          <p:nvPr/>
        </p:nvSpPr>
        <p:spPr>
          <a:xfrm>
            <a:off x="1257645" y="1917962"/>
            <a:ext cx="1938968" cy="19169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t>BIG</a:t>
            </a:r>
          </a:p>
        </p:txBody>
      </p:sp>
      <p:sp>
        <p:nvSpPr>
          <p:cNvPr id="5" name="Retângulo 4">
            <a:extLst>
              <a:ext uri="{FF2B5EF4-FFF2-40B4-BE49-F238E27FC236}">
                <a16:creationId xmlns:a16="http://schemas.microsoft.com/office/drawing/2014/main" id="{624AC299-C65E-8012-7173-DBCB5EC027DC}"/>
              </a:ext>
            </a:extLst>
          </p:cNvPr>
          <p:cNvSpPr/>
          <p:nvPr/>
        </p:nvSpPr>
        <p:spPr>
          <a:xfrm>
            <a:off x="4512954" y="2348715"/>
            <a:ext cx="1000698" cy="95846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pt-BR" sz="2000" b="1" dirty="0"/>
              <a:t>SMALL</a:t>
            </a:r>
            <a:endParaRPr lang="pt-BR" b="1" dirty="0"/>
          </a:p>
        </p:txBody>
      </p:sp>
      <p:sp>
        <p:nvSpPr>
          <p:cNvPr id="7" name="Retângulo 6">
            <a:extLst>
              <a:ext uri="{FF2B5EF4-FFF2-40B4-BE49-F238E27FC236}">
                <a16:creationId xmlns:a16="http://schemas.microsoft.com/office/drawing/2014/main" id="{1E5BD67E-AAA3-EBBF-2808-E96858602BF6}"/>
              </a:ext>
            </a:extLst>
          </p:cNvPr>
          <p:cNvSpPr>
            <a:spLocks noChangeAspect="1"/>
          </p:cNvSpPr>
          <p:nvPr/>
        </p:nvSpPr>
        <p:spPr>
          <a:xfrm>
            <a:off x="9984451" y="2790045"/>
            <a:ext cx="216015" cy="21601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340622FF-E792-CC24-CE67-2491AD048C3E}"/>
              </a:ext>
            </a:extLst>
          </p:cNvPr>
          <p:cNvSpPr txBox="1"/>
          <p:nvPr/>
        </p:nvSpPr>
        <p:spPr>
          <a:xfrm>
            <a:off x="869414" y="5538072"/>
            <a:ext cx="10848453" cy="1200329"/>
          </a:xfrm>
          <a:prstGeom prst="rect">
            <a:avLst/>
          </a:prstGeom>
          <a:noFill/>
        </p:spPr>
        <p:txBody>
          <a:bodyPr wrap="square">
            <a:spAutoFit/>
          </a:bodyPr>
          <a:lstStyle/>
          <a:p>
            <a:pPr marL="342900" indent="-342900" algn="ctr">
              <a:buFont typeface="Arial" panose="020B0604020202020204" pitchFamily="34" charset="0"/>
              <a:buChar char="•"/>
            </a:pPr>
            <a:r>
              <a:rPr lang="pt-BR" sz="2400" dirty="0"/>
              <a:t>Se comparados com servidores, equipados com dezenas de CPUs e </a:t>
            </a:r>
            <a:r>
              <a:rPr lang="pt-BR" sz="2400" dirty="0" err="1"/>
              <a:t>GPUs</a:t>
            </a:r>
            <a:r>
              <a:rPr lang="pt-BR" sz="2400" dirty="0"/>
              <a:t>, os processadores e microcontroladores desses dispositivos são muito menores, consomem muito menos energia e são mais baratos, devido a alta demanda.</a:t>
            </a:r>
          </a:p>
        </p:txBody>
      </p:sp>
      <p:sp>
        <p:nvSpPr>
          <p:cNvPr id="10" name="CaixaDeTexto 9">
            <a:extLst>
              <a:ext uri="{FF2B5EF4-FFF2-40B4-BE49-F238E27FC236}">
                <a16:creationId xmlns:a16="http://schemas.microsoft.com/office/drawing/2014/main" id="{A26E21B3-272D-C86A-74CC-113F56E5F61E}"/>
              </a:ext>
            </a:extLst>
          </p:cNvPr>
          <p:cNvSpPr txBox="1"/>
          <p:nvPr/>
        </p:nvSpPr>
        <p:spPr>
          <a:xfrm>
            <a:off x="1092392" y="4066659"/>
            <a:ext cx="2104222" cy="1323439"/>
          </a:xfrm>
          <a:prstGeom prst="rect">
            <a:avLst/>
          </a:prstGeom>
          <a:noFill/>
        </p:spPr>
        <p:txBody>
          <a:bodyPr wrap="square" rtlCol="0">
            <a:spAutoFit/>
          </a:bodyPr>
          <a:lstStyle/>
          <a:p>
            <a:pPr algn="ctr"/>
            <a:r>
              <a:rPr lang="pt-BR" sz="1600" dirty="0"/>
              <a:t>NVIDIA Ampere A100</a:t>
            </a:r>
          </a:p>
          <a:p>
            <a:pPr algn="ctr"/>
            <a:r>
              <a:rPr lang="pt-BR" sz="1600" dirty="0" err="1"/>
              <a:t>Graphics</a:t>
            </a:r>
            <a:r>
              <a:rPr lang="pt-BR" sz="1600" dirty="0"/>
              <a:t> </a:t>
            </a:r>
            <a:r>
              <a:rPr lang="pt-BR" sz="1600" dirty="0" err="1"/>
              <a:t>Processing</a:t>
            </a:r>
            <a:r>
              <a:rPr lang="pt-BR" sz="1600" dirty="0"/>
              <a:t> Unit (GPU)</a:t>
            </a:r>
          </a:p>
          <a:p>
            <a:pPr algn="ctr"/>
            <a:r>
              <a:rPr lang="pt-BR" sz="1600" dirty="0"/>
              <a:t>400 Watts</a:t>
            </a:r>
          </a:p>
          <a:p>
            <a:pPr algn="ctr"/>
            <a:r>
              <a:rPr lang="pt-BR" sz="1600" dirty="0"/>
              <a:t>826 mm</a:t>
            </a:r>
            <a:r>
              <a:rPr lang="pt-BR" sz="1600" baseline="30000" dirty="0"/>
              <a:t>2</a:t>
            </a:r>
          </a:p>
        </p:txBody>
      </p:sp>
      <p:sp>
        <p:nvSpPr>
          <p:cNvPr id="11" name="CaixaDeTexto 10">
            <a:extLst>
              <a:ext uri="{FF2B5EF4-FFF2-40B4-BE49-F238E27FC236}">
                <a16:creationId xmlns:a16="http://schemas.microsoft.com/office/drawing/2014/main" id="{6C40C744-9DD5-5037-A010-F972A265AB02}"/>
              </a:ext>
            </a:extLst>
          </p:cNvPr>
          <p:cNvSpPr txBox="1"/>
          <p:nvPr/>
        </p:nvSpPr>
        <p:spPr>
          <a:xfrm>
            <a:off x="3831001" y="3438593"/>
            <a:ext cx="2381549" cy="1323439"/>
          </a:xfrm>
          <a:prstGeom prst="rect">
            <a:avLst/>
          </a:prstGeom>
          <a:noFill/>
        </p:spPr>
        <p:txBody>
          <a:bodyPr wrap="square" rtlCol="0">
            <a:spAutoFit/>
          </a:bodyPr>
          <a:lstStyle/>
          <a:p>
            <a:pPr algn="ctr"/>
            <a:r>
              <a:rPr lang="pt-BR" sz="1600" dirty="0"/>
              <a:t>Apple A12 (iPhone)</a:t>
            </a:r>
          </a:p>
          <a:p>
            <a:pPr algn="ctr"/>
            <a:r>
              <a:rPr lang="pt-BR" sz="1600" dirty="0"/>
              <a:t>System </a:t>
            </a:r>
            <a:r>
              <a:rPr lang="pt-BR" sz="1600" dirty="0" err="1"/>
              <a:t>on</a:t>
            </a:r>
            <a:r>
              <a:rPr lang="pt-BR" sz="1600" dirty="0"/>
              <a:t> a chip (</a:t>
            </a:r>
            <a:r>
              <a:rPr lang="pt-BR" sz="1600" dirty="0" err="1"/>
              <a:t>SoC</a:t>
            </a:r>
            <a:r>
              <a:rPr lang="pt-BR" sz="1600" dirty="0"/>
              <a:t>): CPUs, GPU e </a:t>
            </a:r>
            <a:r>
              <a:rPr lang="pt-BR" sz="1600" dirty="0" err="1"/>
              <a:t>Video</a:t>
            </a:r>
            <a:r>
              <a:rPr lang="pt-BR" sz="1600" dirty="0"/>
              <a:t> Codec</a:t>
            </a:r>
          </a:p>
          <a:p>
            <a:pPr algn="ctr"/>
            <a:r>
              <a:rPr lang="pt-BR" sz="1600" dirty="0"/>
              <a:t>3.64 Watts</a:t>
            </a:r>
          </a:p>
          <a:p>
            <a:pPr algn="ctr"/>
            <a:r>
              <a:rPr lang="pt-BR" sz="1600" dirty="0"/>
              <a:t>83 mm</a:t>
            </a:r>
            <a:r>
              <a:rPr lang="pt-BR" sz="1600" baseline="30000" dirty="0"/>
              <a:t>2</a:t>
            </a:r>
          </a:p>
        </p:txBody>
      </p:sp>
      <p:sp>
        <p:nvSpPr>
          <p:cNvPr id="12" name="Retângulo 11">
            <a:extLst>
              <a:ext uri="{FF2B5EF4-FFF2-40B4-BE49-F238E27FC236}">
                <a16:creationId xmlns:a16="http://schemas.microsoft.com/office/drawing/2014/main" id="{3AB48836-F0B5-8D90-BE19-F533355B6DF7}"/>
              </a:ext>
            </a:extLst>
          </p:cNvPr>
          <p:cNvSpPr>
            <a:spLocks/>
          </p:cNvSpPr>
          <p:nvPr/>
        </p:nvSpPr>
        <p:spPr>
          <a:xfrm>
            <a:off x="7341683" y="2541507"/>
            <a:ext cx="572400" cy="57288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pt-BR" sz="700" b="1" dirty="0"/>
              <a:t>SMALLER</a:t>
            </a:r>
            <a:endParaRPr lang="pt-BR" sz="600" b="1" dirty="0"/>
          </a:p>
        </p:txBody>
      </p:sp>
      <p:sp>
        <p:nvSpPr>
          <p:cNvPr id="13" name="CaixaDeTexto 12">
            <a:extLst>
              <a:ext uri="{FF2B5EF4-FFF2-40B4-BE49-F238E27FC236}">
                <a16:creationId xmlns:a16="http://schemas.microsoft.com/office/drawing/2014/main" id="{993657CC-D24E-7FCF-9E61-DA5AFDBCF734}"/>
              </a:ext>
            </a:extLst>
          </p:cNvPr>
          <p:cNvSpPr txBox="1"/>
          <p:nvPr/>
        </p:nvSpPr>
        <p:spPr>
          <a:xfrm>
            <a:off x="6519391" y="3234732"/>
            <a:ext cx="2216985" cy="1323439"/>
          </a:xfrm>
          <a:prstGeom prst="rect">
            <a:avLst/>
          </a:prstGeom>
          <a:noFill/>
        </p:spPr>
        <p:txBody>
          <a:bodyPr wrap="square" rtlCol="0">
            <a:spAutoFit/>
          </a:bodyPr>
          <a:lstStyle/>
          <a:p>
            <a:pPr algn="ctr"/>
            <a:r>
              <a:rPr lang="pt-BR" sz="1600" dirty="0"/>
              <a:t>Apple APL0778 (iWatch)</a:t>
            </a:r>
          </a:p>
          <a:p>
            <a:pPr algn="ctr"/>
            <a:r>
              <a:rPr lang="pt-BR" sz="1600" dirty="0" err="1"/>
              <a:t>Application</a:t>
            </a:r>
            <a:r>
              <a:rPr lang="pt-BR" sz="1600" dirty="0"/>
              <a:t> Processor Unit (APU): CPU+GPU</a:t>
            </a:r>
          </a:p>
          <a:p>
            <a:pPr algn="ctr"/>
            <a:r>
              <a:rPr lang="pt-BR" sz="1600" dirty="0"/>
              <a:t>&lt; 0.78 Watts</a:t>
            </a:r>
          </a:p>
          <a:p>
            <a:pPr algn="ctr"/>
            <a:r>
              <a:rPr lang="pt-BR" sz="1600" dirty="0"/>
              <a:t>32 mm</a:t>
            </a:r>
            <a:r>
              <a:rPr lang="pt-BR" sz="1600" baseline="30000" dirty="0"/>
              <a:t>2</a:t>
            </a:r>
          </a:p>
        </p:txBody>
      </p:sp>
      <p:sp>
        <p:nvSpPr>
          <p:cNvPr id="14" name="CaixaDeTexto 13">
            <a:extLst>
              <a:ext uri="{FF2B5EF4-FFF2-40B4-BE49-F238E27FC236}">
                <a16:creationId xmlns:a16="http://schemas.microsoft.com/office/drawing/2014/main" id="{CEBFF026-C988-8298-D60E-73137C7C9172}"/>
              </a:ext>
            </a:extLst>
          </p:cNvPr>
          <p:cNvSpPr txBox="1"/>
          <p:nvPr/>
        </p:nvSpPr>
        <p:spPr>
          <a:xfrm>
            <a:off x="9767460" y="2378381"/>
            <a:ext cx="649995" cy="369332"/>
          </a:xfrm>
          <a:prstGeom prst="rect">
            <a:avLst/>
          </a:prstGeom>
          <a:noFill/>
        </p:spPr>
        <p:txBody>
          <a:bodyPr wrap="square" rtlCol="0">
            <a:spAutoFit/>
          </a:bodyPr>
          <a:lstStyle/>
          <a:p>
            <a:pPr algn="ctr"/>
            <a:r>
              <a:rPr lang="pt-BR" dirty="0" err="1"/>
              <a:t>Tiny</a:t>
            </a:r>
            <a:endParaRPr lang="pt-BR" dirty="0"/>
          </a:p>
        </p:txBody>
      </p:sp>
      <mc:AlternateContent xmlns:mc="http://schemas.openxmlformats.org/markup-compatibility/2006">
        <mc:Choice xmlns:a14="http://schemas.microsoft.com/office/drawing/2010/main" Requires="a14">
          <p:sp>
            <p:nvSpPr>
              <p:cNvPr id="15" name="CaixaDeTexto 14">
                <a:extLst>
                  <a:ext uri="{FF2B5EF4-FFF2-40B4-BE49-F238E27FC236}">
                    <a16:creationId xmlns:a16="http://schemas.microsoft.com/office/drawing/2014/main" id="{86F4CBF0-1590-725E-12CE-046A2A371537}"/>
                  </a:ext>
                </a:extLst>
              </p:cNvPr>
              <p:cNvSpPr txBox="1"/>
              <p:nvPr/>
            </p:nvSpPr>
            <p:spPr>
              <a:xfrm>
                <a:off x="9043217" y="3187096"/>
                <a:ext cx="2098484" cy="1323439"/>
              </a:xfrm>
              <a:prstGeom prst="rect">
                <a:avLst/>
              </a:prstGeom>
              <a:noFill/>
            </p:spPr>
            <p:txBody>
              <a:bodyPr wrap="square" rtlCol="0">
                <a:spAutoFit/>
              </a:bodyPr>
              <a:lstStyle/>
              <a:p>
                <a:pPr algn="ctr"/>
                <a:r>
                  <a:rPr lang="pt-BR" sz="1600" dirty="0" err="1"/>
                  <a:t>Syntiant</a:t>
                </a:r>
                <a:r>
                  <a:rPr lang="pt-BR" sz="1600" dirty="0"/>
                  <a:t> NDP100</a:t>
                </a:r>
              </a:p>
              <a:p>
                <a:pPr algn="ctr"/>
                <a:r>
                  <a:rPr lang="pt-BR" sz="1600" dirty="0"/>
                  <a:t>Neural </a:t>
                </a:r>
                <a:r>
                  <a:rPr lang="pt-BR" sz="1600" dirty="0" err="1"/>
                  <a:t>Decision</a:t>
                </a:r>
                <a:r>
                  <a:rPr lang="pt-BR" sz="1600" dirty="0"/>
                  <a:t> Processor (NDP)</a:t>
                </a:r>
              </a:p>
              <a:p>
                <a:pPr algn="ctr"/>
                <a:r>
                  <a:rPr lang="pt-BR" sz="1600" dirty="0"/>
                  <a:t>140 </a:t>
                </a:r>
                <a14:m>
                  <m:oMath xmlns:m="http://schemas.openxmlformats.org/officeDocument/2006/math">
                    <m:r>
                      <a:rPr lang="pt-BR" sz="1600" i="1" smtClean="0">
                        <a:latin typeface="Cambria Math" panose="02040503050406030204" pitchFamily="18" charset="0"/>
                        <a:ea typeface="Cambria Math" panose="02040503050406030204" pitchFamily="18" charset="0"/>
                      </a:rPr>
                      <m:t>𝜇</m:t>
                    </m:r>
                  </m:oMath>
                </a14:m>
                <a:r>
                  <a:rPr lang="pt-BR" sz="1600" dirty="0"/>
                  <a:t>Watts</a:t>
                </a:r>
              </a:p>
              <a:p>
                <a:pPr algn="ctr"/>
                <a:r>
                  <a:rPr lang="pt-BR" sz="1600" dirty="0"/>
                  <a:t>2.52 mm</a:t>
                </a:r>
                <a:r>
                  <a:rPr lang="pt-BR" sz="1600" baseline="30000" dirty="0"/>
                  <a:t>2</a:t>
                </a:r>
              </a:p>
            </p:txBody>
          </p:sp>
        </mc:Choice>
        <mc:Fallback>
          <p:sp>
            <p:nvSpPr>
              <p:cNvPr id="15" name="CaixaDeTexto 14">
                <a:extLst>
                  <a:ext uri="{FF2B5EF4-FFF2-40B4-BE49-F238E27FC236}">
                    <a16:creationId xmlns:a16="http://schemas.microsoft.com/office/drawing/2014/main" id="{86F4CBF0-1590-725E-12CE-046A2A371537}"/>
                  </a:ext>
                </a:extLst>
              </p:cNvPr>
              <p:cNvSpPr txBox="1">
                <a:spLocks noRot="1" noChangeAspect="1" noMove="1" noResize="1" noEditPoints="1" noAdjustHandles="1" noChangeArrowheads="1" noChangeShapeType="1" noTextEdit="1"/>
              </p:cNvSpPr>
              <p:nvPr/>
            </p:nvSpPr>
            <p:spPr>
              <a:xfrm>
                <a:off x="9043217" y="3187096"/>
                <a:ext cx="2098484" cy="1323439"/>
              </a:xfrm>
              <a:prstGeom prst="rect">
                <a:avLst/>
              </a:prstGeom>
              <a:blipFill>
                <a:blip r:embed="rId3"/>
                <a:stretch>
                  <a:fillRect t="-1382" b="-5069"/>
                </a:stretch>
              </a:blipFill>
            </p:spPr>
            <p:txBody>
              <a:bodyPr/>
              <a:lstStyle/>
              <a:p>
                <a:r>
                  <a:rPr lang="pt-BR">
                    <a:noFill/>
                  </a:rPr>
                  <a:t> </a:t>
                </a:r>
              </a:p>
            </p:txBody>
          </p:sp>
        </mc:Fallback>
      </mc:AlternateContent>
    </p:spTree>
    <p:extLst>
      <p:ext uri="{BB962C8B-B14F-4D97-AF65-F5344CB8AC3E}">
        <p14:creationId xmlns:p14="http://schemas.microsoft.com/office/powerpoint/2010/main" val="4103807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dirty="0"/>
          </a:p>
        </p:txBody>
      </p:sp>
      <p:sp>
        <p:nvSpPr>
          <p:cNvPr id="3" name="Content Placeholder 2"/>
          <p:cNvSpPr>
            <a:spLocks noGrp="1"/>
          </p:cNvSpPr>
          <p:nvPr>
            <p:ph idx="1"/>
          </p:nvPr>
        </p:nvSpPr>
        <p:spPr>
          <a:xfrm>
            <a:off x="838199" y="2066456"/>
            <a:ext cx="8630275" cy="4791544"/>
          </a:xfrm>
        </p:spPr>
        <p:txBody>
          <a:bodyPr>
            <a:normAutofit/>
          </a:bodyPr>
          <a:lstStyle/>
          <a:p>
            <a:pPr rtl="0" fontAlgn="base">
              <a:spcBef>
                <a:spcPts val="0"/>
              </a:spcBef>
              <a:spcAft>
                <a:spcPts val="0"/>
              </a:spcAft>
              <a:buFont typeface="Arial" panose="020B0604020202020204" pitchFamily="34" charset="0"/>
              <a:buChar char="•"/>
            </a:pPr>
            <a:endParaRPr lang="pt-BR" dirty="0"/>
          </a:p>
        </p:txBody>
      </p:sp>
    </p:spTree>
    <p:extLst>
      <p:ext uri="{BB962C8B-B14F-4D97-AF65-F5344CB8AC3E}">
        <p14:creationId xmlns:p14="http://schemas.microsoft.com/office/powerpoint/2010/main" val="2883792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Inteligência Artificial</a:t>
            </a:r>
            <a:endParaRPr lang="en-US" dirty="0"/>
          </a:p>
        </p:txBody>
      </p:sp>
      <p:sp>
        <p:nvSpPr>
          <p:cNvPr id="3" name="Espaço Reservado para Conteúdo 2"/>
          <p:cNvSpPr>
            <a:spLocks noGrp="1"/>
          </p:cNvSpPr>
          <p:nvPr>
            <p:ph idx="1"/>
          </p:nvPr>
        </p:nvSpPr>
        <p:spPr>
          <a:xfrm>
            <a:off x="838200" y="1825624"/>
            <a:ext cx="11168986" cy="4664075"/>
          </a:xfrm>
        </p:spPr>
        <p:txBody>
          <a:bodyPr/>
          <a:lstStyle/>
          <a:p>
            <a:pPr marL="171450" indent="-171450" algn="just"/>
            <a:r>
              <a:rPr lang="pt-BR" b="1" dirty="0"/>
              <a:t>Definição</a:t>
            </a:r>
            <a:r>
              <a:rPr lang="pt-BR" dirty="0"/>
              <a:t>: Capacidade de uma máquina de </a:t>
            </a:r>
            <a:r>
              <a:rPr lang="pt-BR" b="1" i="1" dirty="0"/>
              <a:t>interpretar</a:t>
            </a:r>
            <a:r>
              <a:rPr lang="pt-BR" dirty="0"/>
              <a:t> </a:t>
            </a:r>
            <a:r>
              <a:rPr lang="pt-BR" b="1" i="1" dirty="0"/>
              <a:t>estímulos </a:t>
            </a:r>
            <a:r>
              <a:rPr lang="pt-BR" dirty="0"/>
              <a:t>vindos do ambiente, </a:t>
            </a:r>
            <a:r>
              <a:rPr lang="pt-BR" b="1" i="1" dirty="0"/>
              <a:t>aprender</a:t>
            </a:r>
            <a:r>
              <a:rPr lang="pt-BR" dirty="0"/>
              <a:t> com eles e usar o </a:t>
            </a:r>
            <a:r>
              <a:rPr lang="pt-BR" b="1" i="1" dirty="0"/>
              <a:t>conhecimento adquirido </a:t>
            </a:r>
            <a:r>
              <a:rPr lang="pt-BR" dirty="0"/>
              <a:t>para </a:t>
            </a:r>
            <a:r>
              <a:rPr lang="pt-BR" b="1" i="1" dirty="0"/>
              <a:t>realizar tarefas</a:t>
            </a:r>
            <a:r>
              <a:rPr lang="pt-BR" dirty="0"/>
              <a:t>.</a:t>
            </a:r>
          </a:p>
          <a:p>
            <a:pPr marL="171450" indent="-171450" algn="just"/>
            <a:r>
              <a:rPr lang="pt-BR" b="1" dirty="0"/>
              <a:t>Objetivo</a:t>
            </a:r>
            <a:r>
              <a:rPr lang="pt-BR" dirty="0"/>
              <a:t>: Criar máquinas que </a:t>
            </a:r>
            <a:r>
              <a:rPr lang="pt-BR" b="1" i="1" dirty="0"/>
              <a:t>imitem a inteligência humana </a:t>
            </a:r>
            <a:r>
              <a:rPr lang="pt-BR" dirty="0"/>
              <a:t>para realizar tarefas e que se </a:t>
            </a:r>
            <a:r>
              <a:rPr lang="pt-BR" b="1" i="1" dirty="0"/>
              <a:t>aprimoram com base nas informações que coletam</a:t>
            </a:r>
            <a:r>
              <a:rPr lang="pt-BR" dirty="0"/>
              <a:t>.</a:t>
            </a:r>
          </a:p>
          <a:p>
            <a:pPr marL="171450" indent="-171450" algn="just"/>
            <a:r>
              <a:rPr lang="pt-BR" dirty="0"/>
              <a:t>Porém, ensinar as máquinas a pensar como nós não é uma tarefa tão simples.</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05900" y="150410"/>
            <a:ext cx="2514600" cy="16752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000" y="4939769"/>
            <a:ext cx="2527300" cy="16848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O que é Inteligência Artificial ? – DigiSac.blo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460" t="8888" r="3211"/>
          <a:stretch/>
        </p:blipFill>
        <p:spPr bwMode="auto">
          <a:xfrm>
            <a:off x="8719213" y="5067289"/>
            <a:ext cx="3287973" cy="1662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737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Artificial</a:t>
            </a:r>
          </a:p>
        </p:txBody>
      </p:sp>
      <p:sp>
        <p:nvSpPr>
          <p:cNvPr id="3" name="Content Placeholder 2"/>
          <p:cNvSpPr>
            <a:spLocks noGrp="1"/>
          </p:cNvSpPr>
          <p:nvPr>
            <p:ph idx="1"/>
          </p:nvPr>
        </p:nvSpPr>
        <p:spPr>
          <a:xfrm>
            <a:off x="838199" y="1825624"/>
            <a:ext cx="11112796" cy="5032375"/>
          </a:xfrm>
        </p:spPr>
        <p:txBody>
          <a:bodyPr>
            <a:normAutofit fontScale="92500" lnSpcReduction="10000"/>
          </a:bodyPr>
          <a:lstStyle/>
          <a:p>
            <a:pPr algn="just"/>
            <a:r>
              <a:rPr lang="pt-BR" sz="2400" dirty="0"/>
              <a:t>Para criar máquinas que simulem a inteligência humana, divide-se o problema em problemas menores (subáreas):</a:t>
            </a:r>
          </a:p>
          <a:p>
            <a:pPr lvl="1" algn="just">
              <a:buFont typeface="Wingdings" panose="05000000000000000000" pitchFamily="2" charset="2"/>
              <a:buChar char="§"/>
            </a:pPr>
            <a:r>
              <a:rPr lang="pt-BR" sz="2000" dirty="0"/>
              <a:t>Processamento de linguagem natural.</a:t>
            </a:r>
          </a:p>
          <a:p>
            <a:pPr lvl="2" algn="just">
              <a:buFont typeface="Wingdings" panose="05000000000000000000" pitchFamily="2" charset="2"/>
              <a:buChar char="ü"/>
            </a:pPr>
            <a:r>
              <a:rPr lang="pt-BR" sz="1600" dirty="0"/>
              <a:t>Geração e compreensão automática de linguagens naturais.</a:t>
            </a:r>
            <a:endParaRPr lang="pt-BR" sz="1600" dirty="0">
              <a:cs typeface="Calibri"/>
            </a:endParaRPr>
          </a:p>
          <a:p>
            <a:pPr lvl="1" algn="just">
              <a:buFont typeface="Wingdings" panose="05000000000000000000" pitchFamily="2" charset="2"/>
              <a:buChar char="§"/>
            </a:pPr>
            <a:r>
              <a:rPr lang="pt-BR" sz="2000" dirty="0"/>
              <a:t>Representação do conhecimento.</a:t>
            </a:r>
          </a:p>
          <a:p>
            <a:pPr lvl="2" algn="just">
              <a:buFont typeface="Wingdings" panose="05000000000000000000" pitchFamily="2" charset="2"/>
              <a:buChar char="ü"/>
            </a:pPr>
            <a:r>
              <a:rPr lang="pt-BR" sz="1600" dirty="0">
                <a:cs typeface="Calibri"/>
              </a:rPr>
              <a:t>Criação e armazenamento de conhecimento do mundo real.</a:t>
            </a:r>
            <a:endParaRPr lang="pt-BR" sz="1600" dirty="0"/>
          </a:p>
          <a:p>
            <a:pPr lvl="1" algn="just">
              <a:buFont typeface="Wingdings" panose="05000000000000000000" pitchFamily="2" charset="2"/>
              <a:buChar char="§"/>
            </a:pPr>
            <a:r>
              <a:rPr lang="pt-BR" sz="2000" dirty="0"/>
              <a:t>Raciocínio automatizado.</a:t>
            </a:r>
          </a:p>
          <a:p>
            <a:pPr lvl="2" algn="just">
              <a:buFont typeface="Wingdings" panose="05000000000000000000" pitchFamily="2" charset="2"/>
              <a:buChar char="ü"/>
            </a:pPr>
            <a:r>
              <a:rPr lang="pt-BR" sz="1600" dirty="0">
                <a:cs typeface="Calibri"/>
              </a:rPr>
              <a:t>Resolução de problemas complexos a partir de conhecimento adquirido.</a:t>
            </a:r>
            <a:endParaRPr lang="pt-BR" sz="1600" dirty="0"/>
          </a:p>
          <a:p>
            <a:pPr lvl="1" algn="just">
              <a:buFont typeface="Wingdings" panose="05000000000000000000" pitchFamily="2" charset="2"/>
              <a:buChar char="§"/>
            </a:pPr>
            <a:r>
              <a:rPr lang="pt-BR" sz="2000" dirty="0"/>
              <a:t>Planejamento.</a:t>
            </a:r>
          </a:p>
          <a:p>
            <a:pPr lvl="2" algn="just">
              <a:buFont typeface="Wingdings" panose="05000000000000000000" pitchFamily="2" charset="2"/>
              <a:buChar char="ü"/>
            </a:pPr>
            <a:r>
              <a:rPr lang="pt-BR" sz="1600" dirty="0"/>
              <a:t>Criação de planos que permitam que uma máquina execute uma tarefa.</a:t>
            </a:r>
          </a:p>
          <a:p>
            <a:pPr lvl="1" algn="just">
              <a:buFont typeface="Wingdings" panose="05000000000000000000" pitchFamily="2" charset="2"/>
              <a:buChar char="§"/>
            </a:pPr>
            <a:r>
              <a:rPr lang="pt-BR" sz="2000" dirty="0"/>
              <a:t>Visão computacional.</a:t>
            </a:r>
          </a:p>
          <a:p>
            <a:pPr lvl="2" algn="just">
              <a:buFont typeface="Wingdings" panose="05000000000000000000" pitchFamily="2" charset="2"/>
              <a:buChar char="ü"/>
            </a:pPr>
            <a:r>
              <a:rPr lang="pt-BR" sz="1600" dirty="0"/>
              <a:t>Extração de informações de imagens e vídeos.</a:t>
            </a:r>
          </a:p>
          <a:p>
            <a:pPr lvl="1" algn="just">
              <a:buFont typeface="Wingdings" panose="05000000000000000000" pitchFamily="2" charset="2"/>
              <a:buChar char="§"/>
            </a:pPr>
            <a:r>
              <a:rPr lang="pt-BR" sz="2000" dirty="0"/>
              <a:t>Robótica.</a:t>
            </a:r>
          </a:p>
          <a:p>
            <a:pPr lvl="2" algn="just">
              <a:buFont typeface="Wingdings" panose="05000000000000000000" pitchFamily="2" charset="2"/>
              <a:buChar char="ü"/>
            </a:pPr>
            <a:r>
              <a:rPr lang="pt-BR" sz="1600" dirty="0">
                <a:cs typeface="Calibri"/>
              </a:rPr>
              <a:t>Projeto, construção e operação de robôs que repliquem ações humanas.</a:t>
            </a:r>
            <a:endParaRPr lang="pt-BR" sz="1600" dirty="0"/>
          </a:p>
          <a:p>
            <a:pPr lvl="1" algn="just">
              <a:buFont typeface="Wingdings" panose="05000000000000000000" pitchFamily="2" charset="2"/>
              <a:buChar char="§"/>
            </a:pPr>
            <a:r>
              <a:rPr lang="pt-BR" sz="2000" dirty="0"/>
              <a:t>Aprendizado de máquina.</a:t>
            </a:r>
          </a:p>
          <a:p>
            <a:pPr lvl="2" algn="just">
              <a:buFont typeface="Wingdings" panose="05000000000000000000" pitchFamily="2" charset="2"/>
              <a:buChar char="ü"/>
            </a:pPr>
            <a:r>
              <a:rPr lang="pt-BR" sz="1600" dirty="0">
                <a:cs typeface="Calibri"/>
              </a:rPr>
              <a:t>Criação de máquinas que aprendem através de exemplos (i.e., experiências prévias).</a:t>
            </a:r>
            <a:endParaRPr lang="pt-BR" sz="1600" dirty="0"/>
          </a:p>
          <a:p>
            <a:pPr lvl="1" algn="just">
              <a:buFont typeface="Wingdings" panose="05000000000000000000" pitchFamily="2" charset="2"/>
              <a:buChar char="§"/>
            </a:pPr>
            <a:r>
              <a:rPr lang="pt-PT" sz="2000" dirty="0"/>
              <a:t>Inteligência artificial geral.</a:t>
            </a:r>
          </a:p>
          <a:p>
            <a:pPr lvl="2" algn="just">
              <a:buFont typeface="Wingdings" panose="05000000000000000000" pitchFamily="2" charset="2"/>
              <a:buChar char="ü"/>
            </a:pPr>
            <a:r>
              <a:rPr lang="pt-BR" sz="1600" dirty="0"/>
              <a:t>Criação de máquinas que solucionem qualquer tipo de problema. É a meta final da área de IA.</a:t>
            </a:r>
          </a:p>
        </p:txBody>
      </p:sp>
      <p:sp>
        <p:nvSpPr>
          <p:cNvPr id="18" name="Retângulo 17"/>
          <p:cNvSpPr/>
          <p:nvPr/>
        </p:nvSpPr>
        <p:spPr>
          <a:xfrm>
            <a:off x="7964826" y="2829629"/>
            <a:ext cx="4227173"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17" name="Grupo 16"/>
          <p:cNvGrpSpPr/>
          <p:nvPr/>
        </p:nvGrpSpPr>
        <p:grpSpPr>
          <a:xfrm>
            <a:off x="7964827" y="3475960"/>
            <a:ext cx="4141448" cy="2277374"/>
            <a:chOff x="8050552" y="3475960"/>
            <a:chExt cx="4141448" cy="2277374"/>
          </a:xfrm>
        </p:grpSpPr>
        <p:grpSp>
          <p:nvGrpSpPr>
            <p:cNvPr id="19" name="Agrupar 4">
              <a:extLst>
                <a:ext uri="{FF2B5EF4-FFF2-40B4-BE49-F238E27FC236}">
                  <a16:creationId xmlns:a16="http://schemas.microsoft.com/office/drawing/2014/main" id="{7463A6D3-5626-4043-85E5-66DFB2E72B8A}"/>
                </a:ext>
              </a:extLst>
            </p:cNvPr>
            <p:cNvGrpSpPr/>
            <p:nvPr/>
          </p:nvGrpSpPr>
          <p:grpSpPr>
            <a:xfrm>
              <a:off x="8595731" y="3475960"/>
              <a:ext cx="3016858" cy="2277374"/>
              <a:chOff x="9273707" y="365125"/>
              <a:chExt cx="2918293" cy="2351181"/>
            </a:xfrm>
          </p:grpSpPr>
          <p:pic>
            <p:nvPicPr>
              <p:cNvPr id="28" name="Picture 2" descr="Image result for umbrella">
                <a:extLst>
                  <a:ext uri="{FF2B5EF4-FFF2-40B4-BE49-F238E27FC236}">
                    <a16:creationId xmlns:a16="http://schemas.microsoft.com/office/drawing/2014/main" id="{46CE05B1-E4CB-4173-8A0C-9C000F3F0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29" name="CaixaDeTexto 3">
                <a:extLst>
                  <a:ext uri="{FF2B5EF4-FFF2-40B4-BE49-F238E27FC236}">
                    <a16:creationId xmlns:a16="http://schemas.microsoft.com/office/drawing/2014/main" id="{CC08EDBF-9120-4A11-84A9-24A056EA1046}"/>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20" name="TextBox 5"/>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21" name="TextBox 6"/>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22" name="TextBox 7"/>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23" name="TextBox 8"/>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24" name="TextBox 9"/>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25" name="TextBox 13"/>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26" name="TextBox 14"/>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27" name="TextBox 7"/>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399260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ML?</a:t>
            </a:r>
            <a:endParaRPr lang="en-US" dirty="0"/>
          </a:p>
        </p:txBody>
      </p:sp>
      <p:sp>
        <p:nvSpPr>
          <p:cNvPr id="3" name="Espaço Reservado para Conteúdo 2"/>
          <p:cNvSpPr>
            <a:spLocks noGrp="1"/>
          </p:cNvSpPr>
          <p:nvPr>
            <p:ph idx="1"/>
          </p:nvPr>
        </p:nvSpPr>
        <p:spPr>
          <a:xfrm>
            <a:off x="838200" y="1825624"/>
            <a:ext cx="11139152" cy="5032376"/>
          </a:xfrm>
        </p:spPr>
        <p:txBody>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t>aprender sem serem explicitamente programados.</a:t>
            </a:r>
            <a:r>
              <a:rPr lang="pt-BR" dirty="0"/>
              <a:t>”</a:t>
            </a:r>
          </a:p>
          <a:p>
            <a:r>
              <a:rPr lang="pt-BR" dirty="0"/>
              <a:t>Mas como eles aprendem? </a:t>
            </a:r>
          </a:p>
          <a:p>
            <a:pPr lvl="1">
              <a:buFont typeface="Courier New" panose="02070309020205020404" pitchFamily="49" charset="0"/>
              <a:buChar char="o"/>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ou seja, eles </a:t>
            </a:r>
            <a:r>
              <a:rPr lang="pt-BR" b="1" i="1" dirty="0"/>
              <a:t>aprendem automaticamente </a:t>
            </a:r>
            <a:r>
              <a:rPr lang="pt-BR" dirty="0"/>
              <a:t>(através de treinamento) uma </a:t>
            </a:r>
            <a:r>
              <a:rPr lang="pt-BR" b="1" i="1" dirty="0"/>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1173" y="202232"/>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856380" y="5858916"/>
            <a:ext cx="2335619" cy="9990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716886"/>
            <a:ext cx="2421229"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639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 que é o Aprendizado de Máquina?</a:t>
            </a:r>
          </a:p>
        </p:txBody>
      </p:sp>
      <p:sp>
        <p:nvSpPr>
          <p:cNvPr id="3" name="Content Placeholder 2"/>
          <p:cNvSpPr>
            <a:spLocks noGrp="1"/>
          </p:cNvSpPr>
          <p:nvPr>
            <p:ph idx="1"/>
          </p:nvPr>
        </p:nvSpPr>
        <p:spPr/>
        <p:txBody>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endParaRPr lang="pt-BR" dirty="0"/>
          </a:p>
        </p:txBody>
      </p:sp>
      <p:sp>
        <p:nvSpPr>
          <p:cNvPr id="4" name="Rectangle 3"/>
          <p:cNvSpPr/>
          <p:nvPr/>
        </p:nvSpPr>
        <p:spPr>
          <a:xfrm>
            <a:off x="4208235" y="3048815"/>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3380234" y="2517229"/>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3380235" y="322843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380235" y="372373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22561" y="3502404"/>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2222561" y="3502404"/>
                <a:ext cx="1039586" cy="584775"/>
              </a:xfrm>
              <a:prstGeom prst="rect">
                <a:avLst/>
              </a:prstGeom>
              <a:blipFill rotWithShape="0">
                <a:blip r:embed="rId3"/>
                <a:stretch>
                  <a:fillRect l="-4118" t="-6316" r="-2941" b="-1052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847461" y="2725419"/>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1847461" y="2725419"/>
                <a:ext cx="1688987" cy="800219"/>
              </a:xfrm>
              <a:prstGeom prst="rect">
                <a:avLst/>
              </a:prstGeom>
              <a:blipFill rotWithShape="0">
                <a:blip r:embed="rId4"/>
                <a:stretch>
                  <a:fillRect t="-3817" b="-2290"/>
                </a:stretch>
              </a:blipFill>
            </p:spPr>
            <p:txBody>
              <a:bodyPr/>
              <a:lstStyle/>
              <a:p>
                <a:r>
                  <a:rPr lang="pt-BR">
                    <a:noFill/>
                  </a:rPr>
                  <a:t> </a:t>
                </a:r>
              </a:p>
            </p:txBody>
          </p:sp>
        </mc:Fallback>
      </mc:AlternateContent>
      <p:cxnSp>
        <p:nvCxnSpPr>
          <p:cNvPr id="11" name="Straight Arrow Connector 10"/>
          <p:cNvCxnSpPr/>
          <p:nvPr/>
        </p:nvCxnSpPr>
        <p:spPr>
          <a:xfrm>
            <a:off x="6118678" y="3473358"/>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6971268" y="3263292"/>
                <a:ext cx="1220451" cy="584775"/>
              </a:xfrm>
              <a:prstGeom prst="rect">
                <a:avLst/>
              </a:prstGeom>
              <a:noFill/>
            </p:spPr>
            <p:txBody>
              <a:bodyPr wrap="square" rtlCol="0">
                <a:spAutoFit/>
              </a:bodyPr>
              <a:lstStyle/>
              <a:p>
                <a:pPr algn="ctr"/>
                <a:r>
                  <a:rPr lang="pt-BR" dirty="0"/>
                  <a:t>Resultados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6971268" y="3263292"/>
                <a:ext cx="1220451" cy="584775"/>
              </a:xfrm>
              <a:prstGeom prst="rect">
                <a:avLst/>
              </a:prstGeom>
              <a:blipFill rotWithShape="0">
                <a:blip r:embed="rId5"/>
                <a:stretch>
                  <a:fillRect l="-4500" t="-5208" r="-3500" b="-10417"/>
                </a:stretch>
              </a:blipFill>
            </p:spPr>
            <p:txBody>
              <a:bodyPr/>
              <a:lstStyle/>
              <a:p>
                <a:r>
                  <a:rPr lang="pt-BR">
                    <a:noFill/>
                  </a:rPr>
                  <a:t> </a:t>
                </a:r>
              </a:p>
            </p:txBody>
          </p:sp>
        </mc:Fallback>
      </mc:AlternateContent>
      <p:sp>
        <p:nvSpPr>
          <p:cNvPr id="13" name="Rectangle 12"/>
          <p:cNvSpPr/>
          <p:nvPr/>
        </p:nvSpPr>
        <p:spPr>
          <a:xfrm>
            <a:off x="4250159" y="5192857"/>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3422160" y="4661271"/>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p:nvPr/>
        </p:nvCxnSpPr>
        <p:spPr>
          <a:xfrm>
            <a:off x="3422159" y="5372472"/>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422159" y="5867772"/>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2382573" y="5073582"/>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2382573" y="5073582"/>
                <a:ext cx="1039586" cy="584775"/>
              </a:xfrm>
              <a:prstGeom prst="rect">
                <a:avLst/>
              </a:prstGeom>
              <a:blipFill rotWithShape="0">
                <a:blip r:embed="rId6"/>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111868" y="5574492"/>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2111868" y="5574492"/>
                <a:ext cx="1512176" cy="861774"/>
              </a:xfrm>
              <a:prstGeom prst="rect">
                <a:avLst/>
              </a:prstGeom>
              <a:blipFill rotWithShape="0">
                <a:blip r:embed="rId7"/>
                <a:stretch>
                  <a:fillRect t="-3521" b="-6338"/>
                </a:stretch>
              </a:blipFill>
            </p:spPr>
            <p:txBody>
              <a:bodyPr/>
              <a:lstStyle/>
              <a:p>
                <a:r>
                  <a:rPr lang="pt-BR">
                    <a:noFill/>
                  </a:rPr>
                  <a:t> </a:t>
                </a:r>
              </a:p>
            </p:txBody>
          </p:sp>
        </mc:Fallback>
      </mc:AlternateContent>
      <p:cxnSp>
        <p:nvCxnSpPr>
          <p:cNvPr id="19" name="Straight Arrow Connector 18"/>
          <p:cNvCxnSpPr/>
          <p:nvPr/>
        </p:nvCxnSpPr>
        <p:spPr>
          <a:xfrm>
            <a:off x="6160602" y="561740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6910551" y="5404741"/>
                <a:ext cx="4875720" cy="584775"/>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6910551" y="5404741"/>
                <a:ext cx="4875720" cy="584775"/>
              </a:xfrm>
              <a:prstGeom prst="rect">
                <a:avLst/>
              </a:prstGeom>
              <a:blipFill rotWithShape="0">
                <a:blip r:embed="rId8"/>
                <a:stretch>
                  <a:fillRect l="-125" t="-6250" b="-9375"/>
                </a:stretch>
              </a:blipFill>
            </p:spPr>
            <p:txBody>
              <a:bodyPr/>
              <a:lstStyle/>
              <a:p>
                <a:r>
                  <a:rPr lang="pt-BR">
                    <a:noFill/>
                  </a:rPr>
                  <a:t> </a:t>
                </a:r>
              </a:p>
            </p:txBody>
          </p:sp>
        </mc:Fallback>
      </mc:AlternateContent>
      <p:sp>
        <p:nvSpPr>
          <p:cNvPr id="6" name="Retângulo 5"/>
          <p:cNvSpPr/>
          <p:nvPr/>
        </p:nvSpPr>
        <p:spPr>
          <a:xfrm>
            <a:off x="3712450" y="6383812"/>
            <a:ext cx="5720990" cy="369332"/>
          </a:xfrm>
          <a:prstGeom prst="rect">
            <a:avLst/>
          </a:prstGeom>
        </p:spPr>
        <p:txBody>
          <a:bodyPr wrap="non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2878494" y="6470680"/>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7581493" y="4770828"/>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pic>
        <p:nvPicPr>
          <p:cNvPr id="25" name="Imagem 24"/>
          <p:cNvPicPr>
            <a:picLocks noChangeAspect="1"/>
          </p:cNvPicPr>
          <p:nvPr/>
        </p:nvPicPr>
        <p:blipFill rotWithShape="1">
          <a:blip r:embed="rId9" cstate="print">
            <a:extLst>
              <a:ext uri="{28A0092B-C50C-407E-A947-70E740481C1C}">
                <a14:useLocalDpi xmlns:a14="http://schemas.microsoft.com/office/drawing/2010/main" val="0"/>
              </a:ext>
            </a:extLst>
          </a:blip>
          <a:srcRect l="3463" t="9957" r="8514"/>
          <a:stretch/>
        </p:blipFill>
        <p:spPr>
          <a:xfrm>
            <a:off x="40484" y="4981696"/>
            <a:ext cx="2193527" cy="1495913"/>
          </a:xfrm>
          <a:prstGeom prst="rect">
            <a:avLst/>
          </a:prstGeom>
        </p:spPr>
      </p:pic>
      <p:sp>
        <p:nvSpPr>
          <p:cNvPr id="21" name="Elipse 20"/>
          <p:cNvSpPr/>
          <p:nvPr/>
        </p:nvSpPr>
        <p:spPr>
          <a:xfrm>
            <a:off x="1847461" y="5035402"/>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2707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199" y="1825625"/>
            <a:ext cx="10944225" cy="4351338"/>
          </a:xfrm>
        </p:spPr>
        <p:txBody>
          <a:bodyPr/>
          <a:lstStyle/>
          <a:p>
            <a:r>
              <a:rPr lang="pt-BR" dirty="0"/>
              <a:t>Através de </a:t>
            </a:r>
            <a:r>
              <a:rPr lang="pt-BR" b="1" i="1" dirty="0"/>
              <a:t>treinamento</a:t>
            </a:r>
            <a:r>
              <a:rPr lang="pt-BR" dirty="0"/>
              <a:t> com um </a:t>
            </a:r>
            <a:r>
              <a:rPr lang="pt-BR" b="1" i="1" dirty="0"/>
              <a:t>conjunto de dados </a:t>
            </a:r>
            <a:r>
              <a:rPr lang="pt-BR" dirty="0"/>
              <a:t>(entradas e saídas esperadas), o </a:t>
            </a:r>
            <a:r>
              <a:rPr lang="pt-BR" b="1" i="1" dirty="0"/>
              <a:t>algoritmo</a:t>
            </a:r>
            <a:r>
              <a:rPr lang="pt-BR" dirty="0"/>
              <a:t> de ML </a:t>
            </a:r>
            <a:r>
              <a:rPr lang="pt-BR" b="1" i="1" dirty="0"/>
              <a:t>aprende</a:t>
            </a:r>
            <a:r>
              <a:rPr lang="pt-BR" dirty="0"/>
              <a:t> um </a:t>
            </a:r>
            <a:r>
              <a:rPr lang="pt-BR" b="1" i="1" dirty="0"/>
              <a:t>modelo</a:t>
            </a:r>
            <a:r>
              <a:rPr lang="pt-BR" dirty="0"/>
              <a:t> que </a:t>
            </a:r>
            <a:r>
              <a:rPr lang="pt-BR" b="1" i="1" dirty="0"/>
              <a:t>reproduz os resultados esperados</a:t>
            </a:r>
            <a:r>
              <a:rPr lang="pt-BR" dirty="0"/>
              <a:t> e, o mais importante, </a:t>
            </a:r>
            <a:r>
              <a:rPr lang="pt-BR" b="1" i="1" dirty="0"/>
              <a:t>generaliza</a:t>
            </a:r>
            <a:r>
              <a:rPr lang="pt-BR" dirty="0"/>
              <a:t> para </a:t>
            </a:r>
            <a:r>
              <a:rPr lang="pt-BR" b="1" i="1" dirty="0"/>
              <a:t>entradas não vistas durante o treinamento</a:t>
            </a:r>
            <a:r>
              <a:rPr lang="pt-BR" dirty="0"/>
              <a:t>.</a:t>
            </a:r>
            <a:endParaRPr lang="en-US" dirty="0"/>
          </a:p>
        </p:txBody>
      </p:sp>
      <p:sp>
        <p:nvSpPr>
          <p:cNvPr id="15" name="Rectangle 12"/>
          <p:cNvSpPr/>
          <p:nvPr/>
        </p:nvSpPr>
        <p:spPr>
          <a:xfrm>
            <a:off x="4031084" y="4411807"/>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6" name="TextBox 13"/>
          <p:cNvSpPr txBox="1"/>
          <p:nvPr/>
        </p:nvSpPr>
        <p:spPr>
          <a:xfrm>
            <a:off x="3203085" y="3880221"/>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3203084" y="4591422"/>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5"/>
          <p:cNvCxnSpPr/>
          <p:nvPr/>
        </p:nvCxnSpPr>
        <p:spPr>
          <a:xfrm>
            <a:off x="3203084" y="5086722"/>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2163498" y="4384345"/>
            <a:ext cx="1039586" cy="369332"/>
          </a:xfrm>
          <a:prstGeom prst="rect">
            <a:avLst/>
          </a:prstGeom>
          <a:noFill/>
        </p:spPr>
        <p:txBody>
          <a:bodyPr wrap="square" rtlCol="0">
            <a:spAutoFit/>
          </a:bodyPr>
          <a:lstStyle/>
          <a:p>
            <a:pPr algn="ctr"/>
            <a:r>
              <a:rPr lang="pt-BR" dirty="0"/>
              <a:t>Entradas</a:t>
            </a:r>
          </a:p>
        </p:txBody>
      </p:sp>
      <p:sp>
        <p:nvSpPr>
          <p:cNvPr id="20" name="TextBox 17"/>
          <p:cNvSpPr txBox="1"/>
          <p:nvPr/>
        </p:nvSpPr>
        <p:spPr>
          <a:xfrm>
            <a:off x="2085331" y="4764437"/>
            <a:ext cx="1195919" cy="646331"/>
          </a:xfrm>
          <a:prstGeom prst="rect">
            <a:avLst/>
          </a:prstGeom>
          <a:noFill/>
        </p:spPr>
        <p:txBody>
          <a:bodyPr wrap="square" rtlCol="0">
            <a:spAutoFit/>
          </a:bodyPr>
          <a:lstStyle/>
          <a:p>
            <a:pPr algn="ctr"/>
            <a:r>
              <a:rPr lang="pt-BR" dirty="0"/>
              <a:t>Resultados esperados</a:t>
            </a:r>
          </a:p>
        </p:txBody>
      </p:sp>
      <p:cxnSp>
        <p:nvCxnSpPr>
          <p:cNvPr id="21" name="Straight Arrow Connector 18"/>
          <p:cNvCxnSpPr/>
          <p:nvPr/>
        </p:nvCxnSpPr>
        <p:spPr>
          <a:xfrm>
            <a:off x="5941527" y="483635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6794117" y="4651684"/>
            <a:ext cx="4988308" cy="369332"/>
          </a:xfrm>
          <a:prstGeom prst="rect">
            <a:avLst/>
          </a:prstGeom>
          <a:noFill/>
        </p:spPr>
        <p:txBody>
          <a:bodyPr wrap="square" rtlCol="0">
            <a:spAutoFit/>
          </a:bodyPr>
          <a:lstStyle/>
          <a:p>
            <a:r>
              <a:rPr lang="pt-BR" dirty="0"/>
              <a:t>Programa = </a:t>
            </a:r>
            <a:r>
              <a:rPr lang="pt-BR" b="1" dirty="0">
                <a:solidFill>
                  <a:srgbClr val="FF0000"/>
                </a:solidFill>
              </a:rPr>
              <a:t>Modelo de Aprendizado de Máquina</a:t>
            </a:r>
          </a:p>
        </p:txBody>
      </p:sp>
      <p:sp>
        <p:nvSpPr>
          <p:cNvPr id="23" name="Retângulo 22"/>
          <p:cNvSpPr/>
          <p:nvPr/>
        </p:nvSpPr>
        <p:spPr>
          <a:xfrm>
            <a:off x="3493375" y="5602762"/>
            <a:ext cx="3565784" cy="369332"/>
          </a:xfrm>
          <a:prstGeom prst="rect">
            <a:avLst/>
          </a:prstGeom>
        </p:spPr>
        <p:txBody>
          <a:bodyPr wrap="none">
            <a:spAutoFit/>
          </a:bodyPr>
          <a:lstStyle/>
          <a:p>
            <a:r>
              <a:rPr lang="pt-BR" b="1" i="1" dirty="0"/>
              <a:t>Conjunto de dados de treinamento.</a:t>
            </a:r>
            <a:endParaRPr lang="en-US" b="1" i="1" dirty="0"/>
          </a:p>
        </p:txBody>
      </p:sp>
      <p:sp>
        <p:nvSpPr>
          <p:cNvPr id="24" name="Elipse 23"/>
          <p:cNvSpPr/>
          <p:nvPr/>
        </p:nvSpPr>
        <p:spPr>
          <a:xfrm>
            <a:off x="1779784" y="4325241"/>
            <a:ext cx="1841896" cy="115179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onector de seta reta 24"/>
          <p:cNvCxnSpPr>
            <a:stCxn id="24" idx="4"/>
            <a:endCxn id="23" idx="1"/>
          </p:cNvCxnSpPr>
          <p:nvPr/>
        </p:nvCxnSpPr>
        <p:spPr>
          <a:xfrm>
            <a:off x="2700732" y="5477040"/>
            <a:ext cx="792643" cy="3103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89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Exemplos de aplicações de ML</a:t>
            </a:r>
            <a:endParaRPr lang="en-US" dirty="0"/>
          </a:p>
        </p:txBody>
      </p:sp>
      <p:sp>
        <p:nvSpPr>
          <p:cNvPr id="3" name="Espaço Reservado para Conteúdo 2"/>
          <p:cNvSpPr>
            <a:spLocks noGrp="1"/>
          </p:cNvSpPr>
          <p:nvPr>
            <p:ph idx="1"/>
          </p:nvPr>
        </p:nvSpPr>
        <p:spPr>
          <a:xfrm>
            <a:off x="838199" y="1825625"/>
            <a:ext cx="11125201"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 </a:t>
            </a:r>
            <a:r>
              <a:rPr lang="pt-BR" dirty="0" err="1"/>
              <a:t>chatbots</a:t>
            </a:r>
            <a:r>
              <a:rPr lang="pt-BR" dirty="0"/>
              <a:t>.</a:t>
            </a:r>
          </a:p>
          <a:p>
            <a:r>
              <a:rPr lang="pt-BR" b="1" dirty="0"/>
              <a:t>Educação</a:t>
            </a:r>
            <a:r>
              <a:rPr lang="pt-BR" dirty="0"/>
              <a:t>: pontuação automatizada de fala em testes de Inglês.</a:t>
            </a:r>
          </a:p>
          <a:p>
            <a:r>
              <a:rPr lang="pt-BR" b="1" dirty="0"/>
              <a:t>Medicina</a:t>
            </a:r>
            <a:r>
              <a:rPr lang="pt-BR" dirty="0"/>
              <a:t>: detecção e diagnóstico de doenças como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4" name="Picture 2" descr="Image result for artificial intelligence">
            <a:extLst>
              <a:ext uri="{FF2B5EF4-FFF2-40B4-BE49-F238E27FC236}">
                <a16:creationId xmlns:a16="http://schemas.microsoft.com/office/drawing/2014/main" id="{0DAEA2E1-C284-43E2-8055-9522C82515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4175" y="276225"/>
            <a:ext cx="3659225" cy="17867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0988" y="5664200"/>
            <a:ext cx="2122311" cy="1193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hatGPT: Amazon pede que funcionários não compartilhem códigos com a nova  plataforma - Olhar Digita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26674" y="5640004"/>
            <a:ext cx="2165326" cy="1217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399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EFAD73-FDA5-4D00-9B51-FD636890AD79}"/>
              </a:ext>
            </a:extLst>
          </p:cNvPr>
          <p:cNvSpPr>
            <a:spLocks noGrp="1"/>
          </p:cNvSpPr>
          <p:nvPr>
            <p:ph type="title"/>
          </p:nvPr>
        </p:nvSpPr>
        <p:spPr>
          <a:xfrm>
            <a:off x="838200" y="255941"/>
            <a:ext cx="10830636" cy="794935"/>
          </a:xfrm>
        </p:spPr>
        <p:txBody>
          <a:bodyPr>
            <a:normAutofit/>
          </a:bodyPr>
          <a:lstStyle/>
          <a:p>
            <a:r>
              <a:rPr lang="pt-BR" dirty="0"/>
              <a:t>Exemplos em Comunicações Digitais</a:t>
            </a:r>
          </a:p>
        </p:txBody>
      </p:sp>
      <p:sp>
        <p:nvSpPr>
          <p:cNvPr id="3" name="Espaço Reservado para Conteúdo 2">
            <a:extLst>
              <a:ext uri="{FF2B5EF4-FFF2-40B4-BE49-F238E27FC236}">
                <a16:creationId xmlns:a16="http://schemas.microsoft.com/office/drawing/2014/main" id="{2A0C7FAE-4DBB-4D2E-A115-01DF7CE8100E}"/>
              </a:ext>
            </a:extLst>
          </p:cNvPr>
          <p:cNvSpPr>
            <a:spLocks noGrp="1"/>
          </p:cNvSpPr>
          <p:nvPr>
            <p:ph idx="1"/>
          </p:nvPr>
        </p:nvSpPr>
        <p:spPr>
          <a:xfrm>
            <a:off x="838200" y="1392072"/>
            <a:ext cx="11060152" cy="5465928"/>
          </a:xfrm>
        </p:spPr>
        <p:txBody>
          <a:bodyPr>
            <a:normAutofit fontScale="77500" lnSpcReduction="20000"/>
          </a:bodyPr>
          <a:lstStyle/>
          <a:p>
            <a:r>
              <a:rPr lang="pt-BR" b="1" dirty="0"/>
              <a:t>Estimação, equalização e detecção conjunta</a:t>
            </a:r>
          </a:p>
          <a:p>
            <a:pPr lvl="1">
              <a:buFont typeface="Wingdings" panose="05000000000000000000" pitchFamily="2" charset="2"/>
              <a:buChar char="§"/>
            </a:pPr>
            <a:r>
              <a:rPr lang="pt-BR" dirty="0"/>
              <a:t>Ex.: ML estima e equaliza o canal e detecta os símbolos transmitidos conjuntamente, sem a necessidade de realizar estas tarefas individualmente.</a:t>
            </a:r>
          </a:p>
          <a:p>
            <a:r>
              <a:rPr lang="pt-BR" b="1" dirty="0"/>
              <a:t>Aprendizado de Ponta-a-Ponta de Sistemas de Comunicação</a:t>
            </a:r>
          </a:p>
          <a:p>
            <a:pPr lvl="1">
              <a:buFont typeface="Wingdings" panose="05000000000000000000" pitchFamily="2" charset="2"/>
              <a:buChar char="§"/>
            </a:pPr>
            <a:r>
              <a:rPr lang="pt-BR" dirty="0"/>
              <a:t>Ex.: ML otimiza conjuntamente os blocos de processamento do </a:t>
            </a:r>
            <a:r>
              <a:rPr lang="pt-BR" dirty="0" err="1"/>
              <a:t>Tx</a:t>
            </a:r>
            <a:r>
              <a:rPr lang="pt-BR" dirty="0"/>
              <a:t> e </a:t>
            </a:r>
            <a:r>
              <a:rPr lang="pt-BR" dirty="0" err="1"/>
              <a:t>Rx</a:t>
            </a:r>
            <a:r>
              <a:rPr lang="pt-BR" dirty="0"/>
              <a:t> (estimação de canal, equalização, codificação/decodificação de canal, modulação/</a:t>
            </a:r>
            <a:r>
              <a:rPr lang="pt-BR" dirty="0" err="1"/>
              <a:t>demodulação</a:t>
            </a:r>
            <a:r>
              <a:rPr lang="pt-BR" dirty="0"/>
              <a:t>,  etc.)</a:t>
            </a:r>
          </a:p>
          <a:p>
            <a:r>
              <a:rPr lang="pt-BR" b="1" dirty="0"/>
              <a:t>Comunicações em Ondas Milimétricas</a:t>
            </a:r>
          </a:p>
          <a:p>
            <a:pPr lvl="1">
              <a:buFont typeface="Wingdings" panose="05000000000000000000" pitchFamily="2" charset="2"/>
              <a:buChar char="§"/>
            </a:pPr>
            <a:r>
              <a:rPr lang="pt-BR" dirty="0"/>
              <a:t>Ex.: ML é utilizado para predizer bloqueios e realizar </a:t>
            </a:r>
            <a:r>
              <a:rPr lang="pt-BR" i="1" dirty="0" err="1"/>
              <a:t>handovers</a:t>
            </a:r>
            <a:r>
              <a:rPr lang="pt-BR" dirty="0"/>
              <a:t> proativos.</a:t>
            </a:r>
          </a:p>
          <a:p>
            <a:r>
              <a:rPr lang="pt-BR" b="1" dirty="0"/>
              <a:t>Alocação de Recursos</a:t>
            </a:r>
          </a:p>
          <a:p>
            <a:pPr lvl="1">
              <a:buFont typeface="Wingdings" panose="05000000000000000000" pitchFamily="2" charset="2"/>
              <a:buChar char="§"/>
            </a:pPr>
            <a:r>
              <a:rPr lang="pt-BR" dirty="0"/>
              <a:t>Ex.: ML é empregado em redes IoT de baixa potência e sem contenção para entender o comportamento de dispositivos vizinhos e, assim, realizar a alocação de recursos com o intuito de evitar colisões, aumentando a taxa de dados útil e a vida útil das baterias.</a:t>
            </a:r>
          </a:p>
          <a:p>
            <a:r>
              <a:rPr lang="pt-BR" b="1" dirty="0"/>
              <a:t>Rádio-sobre-Fibra</a:t>
            </a:r>
          </a:p>
          <a:p>
            <a:pPr lvl="1">
              <a:buFont typeface="Wingdings" panose="05000000000000000000" pitchFamily="2" charset="2"/>
              <a:buChar char="§"/>
            </a:pPr>
            <a:r>
              <a:rPr lang="pt-BR" dirty="0"/>
              <a:t> Ex.: ML é utilizado para estimar, equalizar e detectar conjuntamente sinais transmitidos através de canais sem fio e óticos, considerando os efeitos conjuntos de ambos os canais (e.g., distorção, desvanecimento, ruído, etc.). </a:t>
            </a:r>
          </a:p>
          <a:p>
            <a:r>
              <a:rPr lang="pt-BR" b="1" dirty="0" err="1"/>
              <a:t>Pré</a:t>
            </a:r>
            <a:r>
              <a:rPr lang="pt-BR" b="1" dirty="0"/>
              <a:t>-distorção</a:t>
            </a:r>
          </a:p>
          <a:p>
            <a:pPr lvl="1"/>
            <a:r>
              <a:rPr lang="pt-BR" dirty="0"/>
              <a:t>Ex.: ML aproxima uma equação que aumenta a região linear de um amplificador de potência.</a:t>
            </a:r>
          </a:p>
          <a:p>
            <a:r>
              <a:rPr lang="pt-BR" b="1" dirty="0"/>
              <a:t>E vários outros tópicos: </a:t>
            </a:r>
            <a:r>
              <a:rPr lang="pt-BR" dirty="0">
                <a:hlinkClick r:id="rId3"/>
              </a:rPr>
              <a:t>https://mlc.committees.comsoc.org/research-library/</a:t>
            </a:r>
            <a:endParaRPr lang="pt-BR" b="1" dirty="0"/>
          </a:p>
        </p:txBody>
      </p:sp>
      <p:grpSp>
        <p:nvGrpSpPr>
          <p:cNvPr id="5" name="Grupo 4"/>
          <p:cNvGrpSpPr/>
          <p:nvPr/>
        </p:nvGrpSpPr>
        <p:grpSpPr>
          <a:xfrm>
            <a:off x="9344722" y="446665"/>
            <a:ext cx="2553629" cy="1023466"/>
            <a:chOff x="8314940" y="255940"/>
            <a:chExt cx="3353896" cy="1115934"/>
          </a:xfrm>
        </p:grpSpPr>
        <p:pic>
          <p:nvPicPr>
            <p:cNvPr id="1026" name="Picture 2" descr="Image result for telecommunications systems machine learning">
              <a:extLst>
                <a:ext uri="{FF2B5EF4-FFF2-40B4-BE49-F238E27FC236}">
                  <a16:creationId xmlns:a16="http://schemas.microsoft.com/office/drawing/2014/main" id="{26F896E4-93C0-4161-A75E-501357FD8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1888" y="255941"/>
              <a:ext cx="1676948" cy="11159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telecommunications systems machine learning">
              <a:extLst>
                <a:ext uri="{FF2B5EF4-FFF2-40B4-BE49-F238E27FC236}">
                  <a16:creationId xmlns:a16="http://schemas.microsoft.com/office/drawing/2014/main" id="{26F896E4-93C0-4161-A75E-501357FD8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314940" y="255940"/>
              <a:ext cx="1676948" cy="11159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3446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fontScale="92500" lnSpcReduction="10000"/>
          </a:bodyPr>
          <a:lstStyle/>
          <a:p>
            <a:r>
              <a:rPr lang="pt-BR" dirty="0"/>
              <a:t>Possibilidade de </a:t>
            </a:r>
            <a:r>
              <a:rPr lang="pt-BR" b="1" i="1" dirty="0"/>
              <a:t>analisar e extrair informações úteis de enormes volumes de dados </a:t>
            </a:r>
            <a:r>
              <a:rPr lang="pt-BR" dirty="0"/>
              <a:t>(de </a:t>
            </a:r>
            <a:r>
              <a:rPr lang="pt-BR" dirty="0" err="1"/>
              <a:t>tera</a:t>
            </a:r>
            <a:r>
              <a:rPr lang="pt-BR" dirty="0"/>
              <a:t> a </a:t>
            </a:r>
            <a:r>
              <a:rPr lang="pt-BR" dirty="0" err="1"/>
              <a:t>petabytes</a:t>
            </a:r>
            <a:r>
              <a:rPr lang="pt-BR" dirty="0"/>
              <a:t>) disponíveis atualmente, o que seria impossível para nós. </a:t>
            </a:r>
          </a:p>
          <a:p>
            <a:r>
              <a:rPr lang="pt-BR" dirty="0"/>
              <a:t>A </a:t>
            </a:r>
            <a:r>
              <a:rPr lang="pt-BR" b="1" i="1" dirty="0"/>
              <a:t>extração de informações úteis </a:t>
            </a:r>
            <a:r>
              <a:rPr lang="pt-BR" dirty="0"/>
              <a:t>a partir de dados </a:t>
            </a:r>
            <a:r>
              <a:rPr lang="pt-BR" b="1" i="1" dirty="0"/>
              <a:t>vale ouro</a:t>
            </a:r>
            <a:r>
              <a:rPr lang="pt-BR" dirty="0"/>
              <a:t>, pois tem grande potencial para </a:t>
            </a:r>
            <a:r>
              <a:rPr lang="pt-BR" b="1" i="1" dirty="0"/>
              <a:t>aumentar o lucro </a:t>
            </a:r>
            <a:r>
              <a:rPr lang="pt-BR" dirty="0"/>
              <a:t>das empresas.</a:t>
            </a:r>
          </a:p>
          <a:p>
            <a:r>
              <a:rPr lang="pt-BR" dirty="0"/>
              <a:t>O surgimento de recursos computacionais poderosos 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novas e eficientes estratégias de aprendizagem, e.g., </a:t>
            </a:r>
            <a:r>
              <a:rPr lang="pt-BR" i="1" dirty="0" err="1"/>
              <a:t>deep-learning</a:t>
            </a:r>
            <a:r>
              <a:rPr lang="pt-BR" dirty="0"/>
              <a:t>, </a:t>
            </a:r>
            <a:r>
              <a:rPr lang="pt-BR" i="1" dirty="0" err="1"/>
              <a:t>deep</a:t>
            </a:r>
            <a:r>
              <a:rPr lang="pt-BR" dirty="0"/>
              <a:t> </a:t>
            </a:r>
            <a:r>
              <a:rPr lang="pt-BR" i="1" dirty="0" err="1"/>
              <a:t>reinforment-learning</a:t>
            </a:r>
            <a:r>
              <a:rPr lang="pt-BR" dirty="0"/>
              <a:t>, </a:t>
            </a:r>
            <a:r>
              <a:rPr lang="pt-BR" i="1" dirty="0" err="1"/>
              <a:t>generative</a:t>
            </a:r>
            <a:r>
              <a:rPr lang="pt-BR" i="1" dirty="0"/>
              <a:t> </a:t>
            </a:r>
            <a:r>
              <a:rPr lang="pt-BR" i="1" dirty="0" err="1"/>
              <a:t>adversarial</a:t>
            </a:r>
            <a:r>
              <a:rPr lang="pt-BR" i="1" dirty="0"/>
              <a:t> </a:t>
            </a:r>
            <a:r>
              <a:rPr lang="pt-BR" i="1" dirty="0" err="1"/>
              <a:t>learning</a:t>
            </a:r>
            <a:r>
              <a:rPr lang="pt-BR" dirty="0"/>
              <a:t>, etc.</a:t>
            </a:r>
          </a:p>
          <a:p>
            <a:r>
              <a:rPr lang="pt-BR" dirty="0"/>
              <a:t>Disponibilidade de </a:t>
            </a:r>
            <a:r>
              <a:rPr lang="pt-BR" i="1" dirty="0"/>
              <a:t>frameworks</a:t>
            </a:r>
            <a:r>
              <a:rPr lang="pt-BR" dirty="0"/>
              <a:t> e bibliotecas que facilitam o desenvolvimento 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339" y="5641982"/>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1988" y="5630328"/>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47283"/>
            <a:ext cx="2160581" cy="6269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6200" y="618222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19385" y="5611162"/>
            <a:ext cx="1617612" cy="872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394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a:xfrm>
            <a:off x="838200" y="269589"/>
            <a:ext cx="10515600" cy="1325563"/>
          </a:xfrm>
        </p:spPr>
        <p:txBody>
          <a:bodyPr/>
          <a:lstStyle/>
          <a:p>
            <a:r>
              <a:rPr lang="pt-BR" dirty="0"/>
              <a:t>Tipos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572693" cy="4819875"/>
          </a:xfrm>
        </p:spPr>
        <p:txBody>
          <a:bodyPr/>
          <a:lstStyle/>
          <a:p>
            <a:pPr fontAlgn="base"/>
            <a:r>
              <a:rPr lang="pt-BR" dirty="0"/>
              <a:t>Os algoritmos de aprendizado de máquina podem ser agrupados de acordo com o </a:t>
            </a:r>
            <a:r>
              <a:rPr lang="pt-BR" b="1" i="1" dirty="0"/>
              <a:t>tipo de </a:t>
            </a:r>
            <a:r>
              <a:rPr lang="pt-BR" dirty="0"/>
              <a:t>(</a:t>
            </a:r>
            <a:r>
              <a:rPr lang="pt-BR" b="1" i="1" dirty="0"/>
              <a:t>paradigma</a:t>
            </a:r>
            <a:r>
              <a:rPr lang="pt-BR" dirty="0"/>
              <a:t>) </a:t>
            </a:r>
            <a:r>
              <a:rPr lang="pt-BR" b="1" i="1" dirty="0"/>
              <a:t>aprendizado que realizam</a:t>
            </a:r>
            <a:r>
              <a:rPr lang="pt-BR" dirty="0"/>
              <a:t>: </a:t>
            </a:r>
          </a:p>
          <a:p>
            <a:pPr lvl="1" fontAlgn="base">
              <a:buFont typeface="Wingdings" panose="05000000000000000000" pitchFamily="2" charset="2"/>
              <a:buChar char="§"/>
            </a:pPr>
            <a:r>
              <a:rPr lang="pt-BR" sz="2800" dirty="0"/>
              <a:t>Supervisionado</a:t>
            </a:r>
          </a:p>
          <a:p>
            <a:pPr lvl="1">
              <a:buFont typeface="Wingdings" panose="05000000000000000000" pitchFamily="2" charset="2"/>
              <a:buChar char="§"/>
            </a:pPr>
            <a:r>
              <a:rPr lang="pt-BR" sz="2800" dirty="0"/>
              <a:t>Não-Supervisionado</a:t>
            </a:r>
          </a:p>
          <a:p>
            <a:pPr lvl="1">
              <a:buFont typeface="Wingdings" panose="05000000000000000000" pitchFamily="2" charset="2"/>
              <a:buChar char="§"/>
            </a:pPr>
            <a:r>
              <a:rPr lang="pt-BR" sz="2800" dirty="0"/>
              <a:t>Semi-Supervisionado</a:t>
            </a:r>
          </a:p>
          <a:p>
            <a:pPr lvl="1">
              <a:buFont typeface="Wingdings" panose="05000000000000000000" pitchFamily="2" charset="2"/>
              <a:buChar char="§"/>
            </a:pPr>
            <a:r>
              <a:rPr lang="pt-BR" sz="2800" dirty="0"/>
              <a:t>Por Reforço</a:t>
            </a:r>
          </a:p>
          <a:p>
            <a:pPr lvl="1">
              <a:buFont typeface="Wingdings" panose="05000000000000000000" pitchFamily="2" charset="2"/>
              <a:buChar char="§"/>
            </a:pPr>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636" y="1273492"/>
            <a:ext cx="4820531" cy="549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008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046696-12F2-61EF-7A75-4297F046C5CF}"/>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0D1D82CF-BED8-F616-3136-FEF0AD9F9BE5}"/>
              </a:ext>
            </a:extLst>
          </p:cNvPr>
          <p:cNvSpPr>
            <a:spLocks noGrp="1"/>
          </p:cNvSpPr>
          <p:nvPr>
            <p:ph idx="1"/>
          </p:nvPr>
        </p:nvSpPr>
        <p:spPr>
          <a:xfrm>
            <a:off x="6005519" y="1563734"/>
            <a:ext cx="6073593" cy="5294266"/>
          </a:xfrm>
        </p:spPr>
        <p:txBody>
          <a:bodyPr>
            <a:normAutofit/>
          </a:bodyPr>
          <a:lstStyle/>
          <a:p>
            <a:r>
              <a:rPr lang="pt-BR" dirty="0"/>
              <a:t>O baixíssimo consumo de energia possibilita que os dispositivos:</a:t>
            </a:r>
          </a:p>
          <a:p>
            <a:pPr lvl="1">
              <a:buFont typeface="Wingdings" panose="05000000000000000000" pitchFamily="2" charset="2"/>
              <a:buChar char="§"/>
            </a:pPr>
            <a:r>
              <a:rPr lang="pt-BR" dirty="0"/>
              <a:t>Funcionem por longos períodos de tempo sem trocar a bateria (e.g., anos);</a:t>
            </a:r>
          </a:p>
          <a:p>
            <a:pPr lvl="1">
              <a:buFont typeface="Wingdings" panose="05000000000000000000" pitchFamily="2" charset="2"/>
              <a:buChar char="§"/>
            </a:pPr>
            <a:r>
              <a:rPr lang="pt-BR" dirty="0"/>
              <a:t>E executem aplicações “</a:t>
            </a:r>
            <a:r>
              <a:rPr lang="pt-BR" i="1" dirty="0"/>
              <a:t>Always </a:t>
            </a:r>
            <a:r>
              <a:rPr lang="pt-BR" i="1" dirty="0" err="1"/>
              <a:t>On</a:t>
            </a:r>
            <a:r>
              <a:rPr lang="pt-BR" dirty="0"/>
              <a:t>”:</a:t>
            </a:r>
          </a:p>
          <a:p>
            <a:pPr lvl="2">
              <a:buFont typeface="Wingdings" panose="05000000000000000000" pitchFamily="2" charset="2"/>
              <a:buChar char="ü"/>
            </a:pPr>
            <a:r>
              <a:rPr lang="pt-BR" b="0" i="0" dirty="0">
                <a:effectLst/>
                <a:latin typeface="Söhne"/>
              </a:rPr>
              <a:t>Aplicação constantemente ativa e monitorando o ambiente ao seu redor, coletando informações, as processando e respondendo em tempo real, sem interrupção.</a:t>
            </a:r>
          </a:p>
          <a:p>
            <a:pPr lvl="2">
              <a:buFont typeface="Wingdings" panose="05000000000000000000" pitchFamily="2" charset="2"/>
              <a:buChar char="ü"/>
            </a:pPr>
            <a:r>
              <a:rPr lang="pt-BR" b="0" i="0" dirty="0">
                <a:effectLst/>
                <a:latin typeface="Söhne"/>
              </a:rPr>
              <a:t>Característica muito importante em dispositivos que exigem monitoramento constante, como sistemas de segurança, monitoramento de saúde, sistemas de automação industrial ou dispositivos de assistência virtual.</a:t>
            </a:r>
          </a:p>
        </p:txBody>
      </p:sp>
      <p:pic>
        <p:nvPicPr>
          <p:cNvPr id="5" name="Imagem 4">
            <a:extLst>
              <a:ext uri="{FF2B5EF4-FFF2-40B4-BE49-F238E27FC236}">
                <a16:creationId xmlns:a16="http://schemas.microsoft.com/office/drawing/2014/main" id="{61F79515-D316-FF09-11A5-BF032941B70D}"/>
              </a:ext>
            </a:extLst>
          </p:cNvPr>
          <p:cNvPicPr>
            <a:picLocks noChangeAspect="1"/>
          </p:cNvPicPr>
          <p:nvPr/>
        </p:nvPicPr>
        <p:blipFill>
          <a:blip r:embed="rId3"/>
          <a:stretch>
            <a:fillRect/>
          </a:stretch>
        </p:blipFill>
        <p:spPr>
          <a:xfrm>
            <a:off x="3391762" y="4704966"/>
            <a:ext cx="2638626" cy="1566067"/>
          </a:xfrm>
          <a:prstGeom prst="rect">
            <a:avLst/>
          </a:prstGeom>
        </p:spPr>
      </p:pic>
      <p:pic>
        <p:nvPicPr>
          <p:cNvPr id="2050" name="Picture 2" descr="Em dez anos, hidrelétricas perderão espaço na geração de energia para solar  e eólica - Jornal O Globo">
            <a:extLst>
              <a:ext uri="{FF2B5EF4-FFF2-40B4-BE49-F238E27FC236}">
                <a16:creationId xmlns:a16="http://schemas.microsoft.com/office/drawing/2014/main" id="{D57912AE-0F96-03AE-FE6F-2E1F646376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5096" y="1781381"/>
            <a:ext cx="2610111" cy="1566067"/>
          </a:xfrm>
          <a:prstGeom prst="rect">
            <a:avLst/>
          </a:prstGeom>
          <a:noFill/>
          <a:extLst>
            <a:ext uri="{909E8E84-426E-40DD-AFC4-6F175D3DCCD1}">
              <a14:hiddenFill xmlns:a14="http://schemas.microsoft.com/office/drawing/2010/main">
                <a:solidFill>
                  <a:srgbClr val="FFFFFF"/>
                </a:solidFill>
              </a14:hiddenFill>
            </a:ext>
          </a:extLst>
        </p:spPr>
      </p:pic>
      <p:sp>
        <p:nvSpPr>
          <p:cNvPr id="10" name="Seta: para Baixo 9">
            <a:extLst>
              <a:ext uri="{FF2B5EF4-FFF2-40B4-BE49-F238E27FC236}">
                <a16:creationId xmlns:a16="http://schemas.microsoft.com/office/drawing/2014/main" id="{6F2E5C56-E896-A113-1566-E4D63BED93FF}"/>
              </a:ext>
            </a:extLst>
          </p:cNvPr>
          <p:cNvSpPr/>
          <p:nvPr/>
        </p:nvSpPr>
        <p:spPr>
          <a:xfrm>
            <a:off x="2504569" y="3678907"/>
            <a:ext cx="970282" cy="784566"/>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pt-BR"/>
          </a:p>
        </p:txBody>
      </p:sp>
      <p:pic>
        <p:nvPicPr>
          <p:cNvPr id="11" name="Imagem 10">
            <a:extLst>
              <a:ext uri="{FF2B5EF4-FFF2-40B4-BE49-F238E27FC236}">
                <a16:creationId xmlns:a16="http://schemas.microsoft.com/office/drawing/2014/main" id="{FBE5FBC5-5D08-8B79-1ED4-280193F562CA}"/>
              </a:ext>
            </a:extLst>
          </p:cNvPr>
          <p:cNvPicPr>
            <a:picLocks noChangeAspect="1"/>
          </p:cNvPicPr>
          <p:nvPr/>
        </p:nvPicPr>
        <p:blipFill>
          <a:blip r:embed="rId5"/>
          <a:stretch>
            <a:fillRect/>
          </a:stretch>
        </p:blipFill>
        <p:spPr>
          <a:xfrm>
            <a:off x="392934" y="1810980"/>
            <a:ext cx="2293821" cy="1536468"/>
          </a:xfrm>
          <a:prstGeom prst="rect">
            <a:avLst/>
          </a:prstGeom>
        </p:spPr>
      </p:pic>
      <p:pic>
        <p:nvPicPr>
          <p:cNvPr id="12" name="Imagem 11">
            <a:extLst>
              <a:ext uri="{FF2B5EF4-FFF2-40B4-BE49-F238E27FC236}">
                <a16:creationId xmlns:a16="http://schemas.microsoft.com/office/drawing/2014/main" id="{7B41C41E-44E1-AAE4-BBBA-8C9E99EC8A51}"/>
              </a:ext>
            </a:extLst>
          </p:cNvPr>
          <p:cNvPicPr>
            <a:picLocks noChangeAspect="1"/>
          </p:cNvPicPr>
          <p:nvPr/>
        </p:nvPicPr>
        <p:blipFill rotWithShape="1">
          <a:blip r:embed="rId6"/>
          <a:srcRect l="7414" t="7138"/>
          <a:stretch/>
        </p:blipFill>
        <p:spPr>
          <a:xfrm>
            <a:off x="90903" y="3005393"/>
            <a:ext cx="604061" cy="505160"/>
          </a:xfrm>
          <a:prstGeom prst="rect">
            <a:avLst/>
          </a:prstGeom>
        </p:spPr>
      </p:pic>
      <p:sp>
        <p:nvSpPr>
          <p:cNvPr id="14" name="Sinal de Adição 13">
            <a:extLst>
              <a:ext uri="{FF2B5EF4-FFF2-40B4-BE49-F238E27FC236}">
                <a16:creationId xmlns:a16="http://schemas.microsoft.com/office/drawing/2014/main" id="{E9D4FB93-64A8-35E9-B9C0-3F4EF7B2B1D7}"/>
              </a:ext>
            </a:extLst>
          </p:cNvPr>
          <p:cNvSpPr>
            <a:spLocks noChangeAspect="1"/>
          </p:cNvSpPr>
          <p:nvPr/>
        </p:nvSpPr>
        <p:spPr>
          <a:xfrm>
            <a:off x="2807937" y="2382899"/>
            <a:ext cx="327852" cy="324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052" name="Picture 4" descr="Freescale makes the world's smallest ARM controller chip even tinier |  Engadget">
            <a:extLst>
              <a:ext uri="{FF2B5EF4-FFF2-40B4-BE49-F238E27FC236}">
                <a16:creationId xmlns:a16="http://schemas.microsoft.com/office/drawing/2014/main" id="{6D25CEC9-7945-E928-01F1-0623AB857B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903" y="5235418"/>
            <a:ext cx="925148" cy="5051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ano 33 BLE - Arduino | Mouser">
            <a:extLst>
              <a:ext uri="{FF2B5EF4-FFF2-40B4-BE49-F238E27FC236}">
                <a16:creationId xmlns:a16="http://schemas.microsoft.com/office/drawing/2014/main" id="{5389FEB4-2D8F-529D-FB73-67499C6989A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590" t="5936" r="5152" b="7894"/>
          <a:stretch/>
        </p:blipFill>
        <p:spPr bwMode="auto">
          <a:xfrm>
            <a:off x="553477" y="4778105"/>
            <a:ext cx="2023845" cy="1419787"/>
          </a:xfrm>
          <a:prstGeom prst="rect">
            <a:avLst/>
          </a:prstGeom>
          <a:noFill/>
          <a:extLst>
            <a:ext uri="{909E8E84-426E-40DD-AFC4-6F175D3DCCD1}">
              <a14:hiddenFill xmlns:a14="http://schemas.microsoft.com/office/drawing/2010/main">
                <a:solidFill>
                  <a:srgbClr val="FFFFFF"/>
                </a:solidFill>
              </a14:hiddenFill>
            </a:ext>
          </a:extLst>
        </p:spPr>
      </p:pic>
      <p:sp>
        <p:nvSpPr>
          <p:cNvPr id="16" name="Sinal de Adição 15">
            <a:extLst>
              <a:ext uri="{FF2B5EF4-FFF2-40B4-BE49-F238E27FC236}">
                <a16:creationId xmlns:a16="http://schemas.microsoft.com/office/drawing/2014/main" id="{E07A2B83-D560-9217-CC86-8764D9F0DBF9}"/>
              </a:ext>
            </a:extLst>
          </p:cNvPr>
          <p:cNvSpPr>
            <a:spLocks noChangeAspect="1"/>
          </p:cNvSpPr>
          <p:nvPr/>
        </p:nvSpPr>
        <p:spPr>
          <a:xfrm>
            <a:off x="2705112" y="5325998"/>
            <a:ext cx="327852" cy="324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551455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838198" y="1825624"/>
            <a:ext cx="7882055"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a:t>
            </a:r>
            <a:r>
              <a:rPr lang="pt-BR" i="1" dirty="0"/>
              <a:t>open-source</a:t>
            </a:r>
            <a:r>
              <a:rPr lang="pt-BR" dirty="0"/>
              <a:t> e gratuita.</a:t>
            </a:r>
          </a:p>
          <a:p>
            <a:r>
              <a:rPr lang="pt-BR" dirty="0"/>
              <a:t>Utilizaremos </a:t>
            </a:r>
            <a:r>
              <a:rPr lang="pt-BR" b="1" i="1" dirty="0"/>
              <a:t>notebooks Jupyter</a:t>
            </a:r>
            <a:r>
              <a:rPr lang="pt-BR" dirty="0"/>
              <a:t> para execução de exemplos e resolução dos exercícios.</a:t>
            </a:r>
          </a:p>
          <a:p>
            <a:pPr lvl="1">
              <a:buFont typeface="Wingdings" panose="05000000000000000000" pitchFamily="2" charset="2"/>
              <a:buChar char="§"/>
            </a:pPr>
            <a:r>
              <a:rPr lang="pt-BR" dirty="0"/>
              <a:t>Eles são </a:t>
            </a:r>
            <a:r>
              <a:rPr lang="pt-BR" b="1" i="1" dirty="0"/>
              <a:t>documentos virtuais </a:t>
            </a:r>
            <a:r>
              <a:rPr lang="pt-BR" dirty="0"/>
              <a:t>usados para </a:t>
            </a:r>
            <a:r>
              <a:rPr lang="pt-BR" b="1" i="1" dirty="0"/>
              <a:t>desenvolver e documentar código</a:t>
            </a:r>
            <a:r>
              <a:rPr lang="pt-BR" dirty="0"/>
              <a:t>. </a:t>
            </a:r>
          </a:p>
          <a:p>
            <a:pPr lvl="1">
              <a:buFont typeface="Wingdings" panose="05000000000000000000" pitchFamily="2" charset="2"/>
              <a:buChar char="§"/>
            </a:pPr>
            <a:r>
              <a:rPr lang="pt-BR" dirty="0"/>
              <a:t>Pode-se adicionar equações, gráficos e texto, além de código.</a:t>
            </a:r>
          </a:p>
          <a:p>
            <a:r>
              <a:rPr lang="pt-BR" dirty="0"/>
              <a:t>Para executá-los, utilizaremos o </a:t>
            </a:r>
            <a:r>
              <a:rPr lang="pt-BR" b="1" i="1" dirty="0"/>
              <a:t>Google Colaboratory </a:t>
            </a:r>
            <a:r>
              <a:rPr lang="pt-BR" dirty="0"/>
              <a:t>ou o </a:t>
            </a:r>
            <a:r>
              <a:rPr lang="pt-BR" b="1" i="1" dirty="0"/>
              <a:t>Binder</a:t>
            </a:r>
            <a:r>
              <a:rPr lang="pt-BR" dirty="0"/>
              <a:t>, que são ambientes computacionais interativos e gratuitos executados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8720252" y="2668036"/>
            <a:ext cx="3367669" cy="2330018"/>
            <a:chOff x="8279312" y="2668035"/>
            <a:chExt cx="3912688" cy="2523476"/>
          </a:xfrm>
        </p:grpSpPr>
        <p:pic>
          <p:nvPicPr>
            <p:cNvPr id="4" name="Picture 2" descr="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9246899" y="4571806"/>
              <a:ext cx="1608495" cy="61970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759606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lnSpcReduction="20000"/>
          </a:bodyPr>
          <a:lstStyle/>
          <a:p>
            <a:r>
              <a:rPr lang="pt-BR" b="1" dirty="0"/>
              <a:t>Colab</a:t>
            </a:r>
            <a:r>
              <a:rPr lang="pt-BR" dirty="0"/>
              <a:t>: aplicação web gratuita que permite a criação, edição e execução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pPr lvl="1">
              <a:buFont typeface="Wingdings" panose="05000000000000000000" pitchFamily="2" charset="2"/>
              <a:buChar char="§"/>
            </a:pPr>
            <a:r>
              <a:rPr lang="pt-BR" dirty="0"/>
              <a:t>Não pode ser instalado localmente.</a:t>
            </a:r>
          </a:p>
          <a:p>
            <a:r>
              <a:rPr lang="pt-BR" dirty="0"/>
              <a:t>URL: </a:t>
            </a:r>
            <a:r>
              <a:rPr lang="pt-BR" dirty="0">
                <a:hlinkClick r:id="rId3"/>
              </a:rPr>
              <a:t>https://colab.research.google.com/</a:t>
            </a:r>
            <a:endParaRPr lang="pt-BR" dirty="0"/>
          </a:p>
          <a:p>
            <a:r>
              <a:rPr lang="pt-BR" dirty="0"/>
              <a:t>Introdução ao </a:t>
            </a:r>
            <a:r>
              <a:rPr lang="pt-BR" dirty="0" err="1"/>
              <a:t>Colab</a:t>
            </a:r>
            <a:r>
              <a:rPr lang="pt-BR" dirty="0"/>
              <a:t>: </a:t>
            </a:r>
            <a:r>
              <a:rPr lang="pt-BR" dirty="0">
                <a:hlinkClick r:id="rId4"/>
              </a:rPr>
              <a:t>https://www.youtube.com/watch?v=inN8seMm7UI</a:t>
            </a:r>
            <a:endParaRPr lang="pt-BR" dirty="0"/>
          </a:p>
        </p:txBody>
      </p:sp>
      <p:pic>
        <p:nvPicPr>
          <p:cNvPr id="6"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881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Exemplo</a:t>
            </a:r>
            <a:r>
              <a:rPr lang="pt-BR" b="1" i="1" dirty="0"/>
              <a:t> </a:t>
            </a:r>
            <a:r>
              <a:rPr lang="pt-BR" dirty="0"/>
              <a:t>de uso dos</a:t>
            </a:r>
            <a:r>
              <a:rPr lang="pt-BR" b="1" i="1" dirty="0"/>
              <a:t> </a:t>
            </a:r>
            <a:r>
              <a:rPr lang="pt-BR" dirty="0"/>
              <a:t>notebooks </a:t>
            </a:r>
            <a:r>
              <a:rPr lang="pt-BR" dirty="0" err="1"/>
              <a:t>Jupyter</a:t>
            </a:r>
            <a:endParaRPr lang="en-US" dirty="0"/>
          </a:p>
        </p:txBody>
      </p:sp>
      <p:grpSp>
        <p:nvGrpSpPr>
          <p:cNvPr id="4" name="Grupo 3"/>
          <p:cNvGrpSpPr/>
          <p:nvPr/>
        </p:nvGrpSpPr>
        <p:grpSpPr>
          <a:xfrm>
            <a:off x="3329915" y="1940314"/>
            <a:ext cx="5532169" cy="3484884"/>
            <a:chOff x="4311162" y="3985403"/>
            <a:chExt cx="3912688" cy="2445688"/>
          </a:xfrm>
        </p:grpSpPr>
        <p:pic>
          <p:nvPicPr>
            <p:cNvPr id="5"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1162" y="3985403"/>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jupyt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71" t="8603" r="3244" b="8448"/>
            <a:stretch/>
          </p:blipFill>
          <p:spPr bwMode="auto">
            <a:xfrm>
              <a:off x="5865217" y="3985403"/>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5364322" y="5811387"/>
              <a:ext cx="1608495" cy="619704"/>
            </a:xfrm>
            <a:prstGeom prst="rect">
              <a:avLst/>
            </a:prstGeom>
            <a:noFill/>
            <a:extLst>
              <a:ext uri="{909E8E84-426E-40DD-AFC4-6F175D3DCCD1}">
                <a14:hiddenFill xmlns:a14="http://schemas.microsoft.com/office/drawing/2010/main">
                  <a:solidFill>
                    <a:srgbClr val="FFFFFF"/>
                  </a:solidFill>
                </a14:hiddenFill>
              </a:ext>
            </a:extLst>
          </p:spPr>
        </p:pic>
        <p:sp>
          <p:nvSpPr>
            <p:cNvPr id="9" name="Plus 7"/>
            <p:cNvSpPr/>
            <p:nvPr/>
          </p:nvSpPr>
          <p:spPr>
            <a:xfrm>
              <a:off x="5505096" y="4304179"/>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Down Arrow 8"/>
            <p:cNvSpPr/>
            <p:nvPr/>
          </p:nvSpPr>
          <p:spPr>
            <a:xfrm>
              <a:off x="5752033" y="5348513"/>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 name="Retângulo 10"/>
          <p:cNvSpPr/>
          <p:nvPr/>
        </p:nvSpPr>
        <p:spPr>
          <a:xfrm>
            <a:off x="4818983" y="5754079"/>
            <a:ext cx="2608343" cy="523220"/>
          </a:xfrm>
          <a:prstGeom prst="rect">
            <a:avLst/>
          </a:prstGeom>
        </p:spPr>
        <p:txBody>
          <a:bodyPr wrap="none">
            <a:spAutoFit/>
          </a:bodyPr>
          <a:lstStyle/>
          <a:p>
            <a:r>
              <a:rPr lang="en-US" sz="2800" b="1" dirty="0">
                <a:hlinkClick r:id="rId6"/>
              </a:rPr>
              <a:t>Figura_2D.ipynb</a:t>
            </a:r>
            <a:endParaRPr lang="en-US" sz="2800" b="1" dirty="0"/>
          </a:p>
        </p:txBody>
      </p:sp>
    </p:spTree>
    <p:extLst>
      <p:ext uri="{BB962C8B-B14F-4D97-AF65-F5344CB8AC3E}">
        <p14:creationId xmlns:p14="http://schemas.microsoft.com/office/powerpoint/2010/main" val="1253474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760606" y="1296644"/>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grpSp>
        <p:nvGrpSpPr>
          <p:cNvPr id="11" name="Group 10"/>
          <p:cNvGrpSpPr/>
          <p:nvPr/>
        </p:nvGrpSpPr>
        <p:grpSpPr>
          <a:xfrm>
            <a:off x="7820084" y="2343792"/>
            <a:ext cx="3157266" cy="2277374"/>
            <a:chOff x="9278726" y="984249"/>
            <a:chExt cx="2743649" cy="2249488"/>
          </a:xfrm>
        </p:grpSpPr>
        <p:grpSp>
          <p:nvGrpSpPr>
            <p:cNvPr id="12" name="Agrupar 4">
              <a:extLst>
                <a:ext uri="{FF2B5EF4-FFF2-40B4-BE49-F238E27FC236}">
                  <a16:creationId xmlns:a16="http://schemas.microsoft.com/office/drawing/2014/main" id="{7463A6D3-5626-4043-85E5-66DFB2E72B8A}"/>
                </a:ext>
              </a:extLst>
            </p:cNvPr>
            <p:cNvGrpSpPr/>
            <p:nvPr/>
          </p:nvGrpSpPr>
          <p:grpSpPr>
            <a:xfrm>
              <a:off x="9400740" y="984249"/>
              <a:ext cx="2621635" cy="2249488"/>
              <a:chOff x="9273707" y="365125"/>
              <a:chExt cx="2918293" cy="2351181"/>
            </a:xfrm>
          </p:grpSpPr>
          <p:pic>
            <p:nvPicPr>
              <p:cNvPr id="18" name="Picture 2" descr="Image result for umbrella">
                <a:extLst>
                  <a:ext uri="{FF2B5EF4-FFF2-40B4-BE49-F238E27FC236}">
                    <a16:creationId xmlns:a16="http://schemas.microsoft.com/office/drawing/2014/main" id="{46CE05B1-E4CB-4173-8A0C-9C000F3F0A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9" name="CaixaDeTexto 3">
                <a:extLst>
                  <a:ext uri="{FF2B5EF4-FFF2-40B4-BE49-F238E27FC236}">
                    <a16:creationId xmlns:a16="http://schemas.microsoft.com/office/drawing/2014/main" id="{CC08EDBF-9120-4A11-84A9-24A056EA1046}"/>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13" name="TextBox 12"/>
            <p:cNvSpPr txBox="1"/>
            <p:nvPr/>
          </p:nvSpPr>
          <p:spPr>
            <a:xfrm>
              <a:off x="11230128" y="2055309"/>
              <a:ext cx="668574" cy="410235"/>
            </a:xfrm>
            <a:prstGeom prst="rect">
              <a:avLst/>
            </a:prstGeom>
            <a:noFill/>
          </p:spPr>
          <p:txBody>
            <a:bodyPr wrap="square" rtlCol="0">
              <a:spAutoFit/>
            </a:bodyPr>
            <a:lstStyle/>
            <a:p>
              <a:pPr algn="ctr"/>
              <a:r>
                <a:rPr lang="pt-BR" dirty="0"/>
                <a:t>ML</a:t>
              </a:r>
            </a:p>
          </p:txBody>
        </p:sp>
        <p:sp>
          <p:nvSpPr>
            <p:cNvPr id="14" name="TextBox 13"/>
            <p:cNvSpPr txBox="1"/>
            <p:nvPr/>
          </p:nvSpPr>
          <p:spPr>
            <a:xfrm>
              <a:off x="9436672" y="1995047"/>
              <a:ext cx="740012" cy="369332"/>
            </a:xfrm>
            <a:prstGeom prst="rect">
              <a:avLst/>
            </a:prstGeom>
            <a:noFill/>
          </p:spPr>
          <p:txBody>
            <a:bodyPr wrap="square" rtlCol="0">
              <a:spAutoFit/>
            </a:bodyPr>
            <a:lstStyle/>
            <a:p>
              <a:pPr algn="ctr"/>
              <a:r>
                <a:rPr lang="pt-BR" dirty="0"/>
                <a:t>NLP</a:t>
              </a:r>
            </a:p>
          </p:txBody>
        </p:sp>
        <p:sp>
          <p:nvSpPr>
            <p:cNvPr id="15" name="TextBox 14"/>
            <p:cNvSpPr txBox="1"/>
            <p:nvPr/>
          </p:nvSpPr>
          <p:spPr>
            <a:xfrm>
              <a:off x="9278726" y="2459661"/>
              <a:ext cx="1303556" cy="410235"/>
            </a:xfrm>
            <a:prstGeom prst="rect">
              <a:avLst/>
            </a:prstGeom>
            <a:noFill/>
          </p:spPr>
          <p:txBody>
            <a:bodyPr wrap="square" rtlCol="0">
              <a:spAutoFit/>
            </a:bodyPr>
            <a:lstStyle/>
            <a:p>
              <a:pPr algn="ctr"/>
              <a:r>
                <a:rPr lang="pt-BR" dirty="0"/>
                <a:t>robótica</a:t>
              </a:r>
            </a:p>
          </p:txBody>
        </p:sp>
        <p:sp>
          <p:nvSpPr>
            <p:cNvPr id="16" name="TextBox 15"/>
            <p:cNvSpPr txBox="1"/>
            <p:nvPr/>
          </p:nvSpPr>
          <p:spPr>
            <a:xfrm>
              <a:off x="10804706" y="2006625"/>
              <a:ext cx="514350" cy="369332"/>
            </a:xfrm>
            <a:prstGeom prst="rect">
              <a:avLst/>
            </a:prstGeom>
            <a:noFill/>
          </p:spPr>
          <p:txBody>
            <a:bodyPr wrap="square" rtlCol="0">
              <a:spAutoFit/>
            </a:bodyPr>
            <a:lstStyle/>
            <a:p>
              <a:pPr algn="ctr"/>
              <a:r>
                <a:rPr lang="pt-BR" dirty="0"/>
                <a:t>CV</a:t>
              </a:r>
            </a:p>
          </p:txBody>
        </p:sp>
        <p:sp>
          <p:nvSpPr>
            <p:cNvPr id="17" name="TextBox 16"/>
            <p:cNvSpPr txBox="1"/>
            <p:nvPr/>
          </p:nvSpPr>
          <p:spPr>
            <a:xfrm>
              <a:off x="10995779" y="2685230"/>
              <a:ext cx="826733" cy="369332"/>
            </a:xfrm>
            <a:prstGeom prst="rect">
              <a:avLst/>
            </a:prstGeom>
            <a:noFill/>
          </p:spPr>
          <p:txBody>
            <a:bodyPr wrap="square" rtlCol="0">
              <a:spAutoFit/>
            </a:bodyPr>
            <a:lstStyle/>
            <a:p>
              <a:pPr algn="ctr"/>
              <a:r>
                <a:rPr lang="pt-BR" dirty="0"/>
                <a:t>KR&amp;R</a:t>
              </a:r>
            </a:p>
          </p:txBody>
        </p:sp>
      </p:grpSp>
    </p:spTree>
    <p:extLst>
      <p:ext uri="{BB962C8B-B14F-4D97-AF65-F5344CB8AC3E}">
        <p14:creationId xmlns:p14="http://schemas.microsoft.com/office/powerpoint/2010/main" val="4026535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4C2BD8-04F5-9C79-537F-EA006B37D99A}"/>
              </a:ext>
            </a:extLst>
          </p:cNvPr>
          <p:cNvSpPr>
            <a:spLocks noGrp="1"/>
          </p:cNvSpPr>
          <p:nvPr>
            <p:ph type="title"/>
          </p:nvPr>
        </p:nvSpPr>
        <p:spPr/>
        <p:txBody>
          <a:bodyPr/>
          <a:lstStyle/>
          <a:p>
            <a:r>
              <a:rPr lang="pt-BR" dirty="0"/>
              <a:t>Motivação</a:t>
            </a:r>
          </a:p>
        </p:txBody>
      </p:sp>
      <p:sp>
        <p:nvSpPr>
          <p:cNvPr id="4" name="CaixaDeTexto 3">
            <a:extLst>
              <a:ext uri="{FF2B5EF4-FFF2-40B4-BE49-F238E27FC236}">
                <a16:creationId xmlns:a16="http://schemas.microsoft.com/office/drawing/2014/main" id="{62C1E9AD-56FA-ED6A-AF81-145570B6F4FF}"/>
              </a:ext>
            </a:extLst>
          </p:cNvPr>
          <p:cNvSpPr txBox="1"/>
          <p:nvPr/>
        </p:nvSpPr>
        <p:spPr>
          <a:xfrm>
            <a:off x="469632" y="5276549"/>
            <a:ext cx="11570123" cy="1569660"/>
          </a:xfrm>
          <a:prstGeom prst="rect">
            <a:avLst/>
          </a:prstGeom>
          <a:noFill/>
        </p:spPr>
        <p:txBody>
          <a:bodyPr wrap="square" rtlCol="0">
            <a:spAutoFit/>
          </a:bodyPr>
          <a:lstStyle/>
          <a:p>
            <a:pPr algn="ctr"/>
            <a:r>
              <a:rPr lang="pt-BR" sz="2400" b="1" i="1" dirty="0"/>
              <a:t>E se nós pudéssemos executar aplicações Always-</a:t>
            </a:r>
            <a:r>
              <a:rPr lang="pt-BR" sz="2400" b="1" i="1" dirty="0" err="1"/>
              <a:t>On</a:t>
            </a:r>
            <a:r>
              <a:rPr lang="pt-BR" sz="2400" b="1" i="1" dirty="0"/>
              <a:t> baseadas em inteligência artificial (IA), mais especificamente </a:t>
            </a:r>
            <a:r>
              <a:rPr lang="pt-BR" sz="2400" b="1" i="1" dirty="0" err="1"/>
              <a:t>machine</a:t>
            </a:r>
            <a:r>
              <a:rPr lang="pt-BR" sz="2400" b="1" i="1" dirty="0"/>
              <a:t> </a:t>
            </a:r>
            <a:r>
              <a:rPr lang="pt-BR" sz="2400" b="1" i="1" dirty="0" err="1"/>
              <a:t>learning</a:t>
            </a:r>
            <a:r>
              <a:rPr lang="pt-BR" sz="2400" b="1" i="1" dirty="0"/>
              <a:t> (ML), nesses dispositivos?</a:t>
            </a:r>
          </a:p>
          <a:p>
            <a:pPr algn="ctr"/>
            <a:endParaRPr lang="pt-BR" sz="2400" b="1" i="1" dirty="0"/>
          </a:p>
          <a:p>
            <a:pPr algn="ctr"/>
            <a:r>
              <a:rPr lang="pt-BR" sz="2400" b="1" i="1" dirty="0">
                <a:solidFill>
                  <a:srgbClr val="00B050"/>
                </a:solidFill>
              </a:rPr>
              <a:t>O que poderíamos fazer?</a:t>
            </a:r>
          </a:p>
        </p:txBody>
      </p:sp>
      <p:pic>
        <p:nvPicPr>
          <p:cNvPr id="6" name="Imagem 5">
            <a:extLst>
              <a:ext uri="{FF2B5EF4-FFF2-40B4-BE49-F238E27FC236}">
                <a16:creationId xmlns:a16="http://schemas.microsoft.com/office/drawing/2014/main" id="{9E8B835D-3562-47A7-7422-EFE1CEF209D4}"/>
              </a:ext>
            </a:extLst>
          </p:cNvPr>
          <p:cNvPicPr>
            <a:picLocks noChangeAspect="1"/>
          </p:cNvPicPr>
          <p:nvPr/>
        </p:nvPicPr>
        <p:blipFill>
          <a:blip r:embed="rId2"/>
          <a:stretch>
            <a:fillRect/>
          </a:stretch>
        </p:blipFill>
        <p:spPr>
          <a:xfrm>
            <a:off x="790612" y="1543931"/>
            <a:ext cx="4387327" cy="2938760"/>
          </a:xfrm>
          <a:prstGeom prst="rect">
            <a:avLst/>
          </a:prstGeom>
        </p:spPr>
      </p:pic>
      <p:pic>
        <p:nvPicPr>
          <p:cNvPr id="8" name="Imagem 7">
            <a:extLst>
              <a:ext uri="{FF2B5EF4-FFF2-40B4-BE49-F238E27FC236}">
                <a16:creationId xmlns:a16="http://schemas.microsoft.com/office/drawing/2014/main" id="{A3DA7375-837E-F779-4D49-A8C6237F3ED1}"/>
              </a:ext>
            </a:extLst>
          </p:cNvPr>
          <p:cNvPicPr>
            <a:picLocks noChangeAspect="1"/>
          </p:cNvPicPr>
          <p:nvPr/>
        </p:nvPicPr>
        <p:blipFill rotWithShape="1">
          <a:blip r:embed="rId3"/>
          <a:srcRect l="7414" t="7138"/>
          <a:stretch/>
        </p:blipFill>
        <p:spPr>
          <a:xfrm>
            <a:off x="381497" y="3849411"/>
            <a:ext cx="1229112" cy="1027873"/>
          </a:xfrm>
          <a:prstGeom prst="rect">
            <a:avLst/>
          </a:prstGeom>
        </p:spPr>
      </p:pic>
      <p:pic>
        <p:nvPicPr>
          <p:cNvPr id="10" name="Imagem 9">
            <a:extLst>
              <a:ext uri="{FF2B5EF4-FFF2-40B4-BE49-F238E27FC236}">
                <a16:creationId xmlns:a16="http://schemas.microsoft.com/office/drawing/2014/main" id="{8E25350A-6FC5-B9E9-C7F3-8CD1E50D182B}"/>
              </a:ext>
            </a:extLst>
          </p:cNvPr>
          <p:cNvPicPr>
            <a:picLocks noChangeAspect="1"/>
          </p:cNvPicPr>
          <p:nvPr/>
        </p:nvPicPr>
        <p:blipFill rotWithShape="1">
          <a:blip r:embed="rId4"/>
          <a:srcRect/>
          <a:stretch/>
        </p:blipFill>
        <p:spPr>
          <a:xfrm>
            <a:off x="7308877" y="498547"/>
            <a:ext cx="723724" cy="1508896"/>
          </a:xfrm>
          <a:prstGeom prst="rect">
            <a:avLst/>
          </a:prstGeom>
        </p:spPr>
      </p:pic>
      <p:pic>
        <p:nvPicPr>
          <p:cNvPr id="11" name="Picture 6">
            <a:extLst>
              <a:ext uri="{FF2B5EF4-FFF2-40B4-BE49-F238E27FC236}">
                <a16:creationId xmlns:a16="http://schemas.microsoft.com/office/drawing/2014/main" id="{D3035DC0-5446-C8B9-B62D-11E2316A4A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3009" y="698765"/>
            <a:ext cx="730226" cy="13086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Top 6 innovative IoT products you must try in 2019">
            <a:extLst>
              <a:ext uri="{FF2B5EF4-FFF2-40B4-BE49-F238E27FC236}">
                <a16:creationId xmlns:a16="http://schemas.microsoft.com/office/drawing/2014/main" id="{D6BB0421-B150-FA4D-4677-27F623917E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23643" y="137576"/>
            <a:ext cx="1265691" cy="19058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rivacy Policy for IoT devices - TermsFeed">
            <a:extLst>
              <a:ext uri="{FF2B5EF4-FFF2-40B4-BE49-F238E27FC236}">
                <a16:creationId xmlns:a16="http://schemas.microsoft.com/office/drawing/2014/main" id="{711494BB-A0D2-A59B-9D36-A77D3C4473F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0539" t="15714" r="2890" b="17004"/>
          <a:stretch/>
        </p:blipFill>
        <p:spPr bwMode="auto">
          <a:xfrm>
            <a:off x="7086426" y="3705104"/>
            <a:ext cx="1411003" cy="14061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Robot Roomba i6+ Robot Vacuum Cleaner Review - Reviewed">
            <a:extLst>
              <a:ext uri="{FF2B5EF4-FFF2-40B4-BE49-F238E27FC236}">
                <a16:creationId xmlns:a16="http://schemas.microsoft.com/office/drawing/2014/main" id="{B14045B7-45B5-57FF-E2B6-F643B23D3F0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342" t="25889" r="30333" b="25457"/>
          <a:stretch/>
        </p:blipFill>
        <p:spPr bwMode="auto">
          <a:xfrm>
            <a:off x="7999551" y="2489792"/>
            <a:ext cx="1557084" cy="10081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Internet of Things (IoT)? – Phitomas">
            <a:extLst>
              <a:ext uri="{FF2B5EF4-FFF2-40B4-BE49-F238E27FC236}">
                <a16:creationId xmlns:a16="http://schemas.microsoft.com/office/drawing/2014/main" id="{C7F7F966-9E16-DD41-FEB3-BEDAB6AB25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27824" y="3317858"/>
            <a:ext cx="1811931" cy="1310905"/>
          </a:xfrm>
          <a:prstGeom prst="rect">
            <a:avLst/>
          </a:prstGeom>
          <a:noFill/>
          <a:extLst>
            <a:ext uri="{909E8E84-426E-40DD-AFC4-6F175D3DCCD1}">
              <a14:hiddenFill xmlns:a14="http://schemas.microsoft.com/office/drawing/2010/main">
                <a:solidFill>
                  <a:srgbClr val="FFFFFF"/>
                </a:solidFill>
              </a14:hiddenFill>
            </a:ext>
          </a:extLst>
        </p:spPr>
      </p:pic>
      <p:sp>
        <p:nvSpPr>
          <p:cNvPr id="14" name="Seta: para a Direita 13">
            <a:extLst>
              <a:ext uri="{FF2B5EF4-FFF2-40B4-BE49-F238E27FC236}">
                <a16:creationId xmlns:a16="http://schemas.microsoft.com/office/drawing/2014/main" id="{4225C4A6-E9B9-EA8A-F75B-674E30AD3D9D}"/>
              </a:ext>
            </a:extLst>
          </p:cNvPr>
          <p:cNvSpPr/>
          <p:nvPr/>
        </p:nvSpPr>
        <p:spPr>
          <a:xfrm>
            <a:off x="5662670" y="2567763"/>
            <a:ext cx="1022784" cy="1281648"/>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b="1">
              <a:ln w="22225">
                <a:solidFill>
                  <a:schemeClr val="accent2"/>
                </a:solidFill>
                <a:prstDash val="solid"/>
              </a:ln>
              <a:solidFill>
                <a:schemeClr val="accent2">
                  <a:lumMod val="40000"/>
                  <a:lumOff val="60000"/>
                </a:schemeClr>
              </a:solidFill>
            </a:endParaRPr>
          </a:p>
        </p:txBody>
      </p:sp>
      <p:pic>
        <p:nvPicPr>
          <p:cNvPr id="3078" name="Picture 6" descr="BNETA IoT Smart WiFi LED Bulb Plus - E27P - BNETA">
            <a:extLst>
              <a:ext uri="{FF2B5EF4-FFF2-40B4-BE49-F238E27FC236}">
                <a16:creationId xmlns:a16="http://schemas.microsoft.com/office/drawing/2014/main" id="{7D246E08-CE09-E3F0-716D-C409DD65F2D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8590" r="17018"/>
          <a:stretch/>
        </p:blipFill>
        <p:spPr bwMode="auto">
          <a:xfrm>
            <a:off x="8988944" y="3901591"/>
            <a:ext cx="915766" cy="131090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ambridge firm designs smallest wireless IoT module">
            <a:extLst>
              <a:ext uri="{FF2B5EF4-FFF2-40B4-BE49-F238E27FC236}">
                <a16:creationId xmlns:a16="http://schemas.microsoft.com/office/drawing/2014/main" id="{F9A3FAEE-7668-830B-E5FF-CE95B110FF2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592" t="3934"/>
          <a:stretch/>
        </p:blipFill>
        <p:spPr bwMode="auto">
          <a:xfrm>
            <a:off x="10123643" y="2286284"/>
            <a:ext cx="1558828" cy="872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083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4284922C-3EBB-09B6-F2D0-C8A9B0FA57DF}"/>
              </a:ext>
            </a:extLst>
          </p:cNvPr>
          <p:cNvPicPr>
            <a:picLocks noChangeAspect="1"/>
          </p:cNvPicPr>
          <p:nvPr/>
        </p:nvPicPr>
        <p:blipFill>
          <a:blip r:embed="rId2"/>
          <a:stretch>
            <a:fillRect/>
          </a:stretch>
        </p:blipFill>
        <p:spPr>
          <a:xfrm>
            <a:off x="1794934" y="1251908"/>
            <a:ext cx="9822064" cy="5527070"/>
          </a:xfrm>
          <a:prstGeom prst="rect">
            <a:avLst/>
          </a:prstGeom>
        </p:spPr>
      </p:pic>
      <p:sp>
        <p:nvSpPr>
          <p:cNvPr id="2" name="Título 1">
            <a:extLst>
              <a:ext uri="{FF2B5EF4-FFF2-40B4-BE49-F238E27FC236}">
                <a16:creationId xmlns:a16="http://schemas.microsoft.com/office/drawing/2014/main" id="{95E29A6E-E6A5-755D-A445-196E7AF7C71F}"/>
              </a:ext>
            </a:extLst>
          </p:cNvPr>
          <p:cNvSpPr>
            <a:spLocks noGrp="1"/>
          </p:cNvSpPr>
          <p:nvPr>
            <p:ph type="title"/>
          </p:nvPr>
        </p:nvSpPr>
        <p:spPr/>
        <p:txBody>
          <a:bodyPr/>
          <a:lstStyle/>
          <a:p>
            <a:r>
              <a:rPr lang="pt-BR" dirty="0" err="1"/>
              <a:t>EdgeML</a:t>
            </a:r>
            <a:r>
              <a:rPr lang="pt-BR" dirty="0"/>
              <a:t> versus </a:t>
            </a:r>
            <a:r>
              <a:rPr lang="pt-BR" dirty="0" err="1"/>
              <a:t>TinyML</a:t>
            </a:r>
            <a:endParaRPr lang="pt-BR" dirty="0"/>
          </a:p>
        </p:txBody>
      </p:sp>
      <p:sp>
        <p:nvSpPr>
          <p:cNvPr id="9" name="CaixaDeTexto 8">
            <a:extLst>
              <a:ext uri="{FF2B5EF4-FFF2-40B4-BE49-F238E27FC236}">
                <a16:creationId xmlns:a16="http://schemas.microsoft.com/office/drawing/2014/main" id="{CC157E3A-78BD-A7C5-CBD8-971955E4B409}"/>
              </a:ext>
            </a:extLst>
          </p:cNvPr>
          <p:cNvSpPr txBox="1"/>
          <p:nvPr/>
        </p:nvSpPr>
        <p:spPr>
          <a:xfrm>
            <a:off x="0" y="3034503"/>
            <a:ext cx="2212623" cy="1200329"/>
          </a:xfrm>
          <a:prstGeom prst="rect">
            <a:avLst/>
          </a:prstGeom>
          <a:noFill/>
        </p:spPr>
        <p:txBody>
          <a:bodyPr wrap="square">
            <a:spAutoFit/>
          </a:bodyPr>
          <a:lstStyle/>
          <a:p>
            <a:pPr algn="ctr"/>
            <a:r>
              <a:rPr lang="pt-BR" sz="2400" b="1" dirty="0"/>
              <a:t>Diferenciação de hardware e terminologia</a:t>
            </a:r>
          </a:p>
        </p:txBody>
      </p:sp>
      <p:sp>
        <p:nvSpPr>
          <p:cNvPr id="10" name="CaixaDeTexto 9">
            <a:extLst>
              <a:ext uri="{FF2B5EF4-FFF2-40B4-BE49-F238E27FC236}">
                <a16:creationId xmlns:a16="http://schemas.microsoft.com/office/drawing/2014/main" id="{1C33900F-9A3C-BA2A-CC98-F89D81E66617}"/>
              </a:ext>
            </a:extLst>
          </p:cNvPr>
          <p:cNvSpPr txBox="1"/>
          <p:nvPr/>
        </p:nvSpPr>
        <p:spPr>
          <a:xfrm>
            <a:off x="8743242" y="634320"/>
            <a:ext cx="3448758" cy="1384995"/>
          </a:xfrm>
          <a:prstGeom prst="rect">
            <a:avLst/>
          </a:prstGeom>
          <a:noFill/>
        </p:spPr>
        <p:txBody>
          <a:bodyPr wrap="square" rtlCol="0">
            <a:spAutoFit/>
          </a:bodyPr>
          <a:lstStyle/>
          <a:p>
            <a:r>
              <a:rPr lang="pt-BR" sz="1400" b="1" dirty="0" err="1"/>
              <a:t>EdgeML</a:t>
            </a:r>
            <a:endParaRPr lang="pt-BR" sz="1400" b="1" dirty="0"/>
          </a:p>
          <a:p>
            <a:pPr marL="285750" indent="-285750">
              <a:buFont typeface="Arial" panose="020B0604020202020204" pitchFamily="34" charset="0"/>
              <a:buChar char="•"/>
            </a:pPr>
            <a:r>
              <a:rPr lang="pt-BR" sz="1400" dirty="0"/>
              <a:t>CPU mais poderosa (64 bits e + cores)</a:t>
            </a:r>
          </a:p>
          <a:p>
            <a:pPr marL="285750" indent="-285750">
              <a:buFont typeface="Arial" panose="020B0604020202020204" pitchFamily="34" charset="0"/>
              <a:buChar char="•"/>
            </a:pPr>
            <a:r>
              <a:rPr lang="pt-BR" sz="1400" dirty="0"/>
              <a:t>GPU</a:t>
            </a:r>
          </a:p>
          <a:p>
            <a:pPr marL="285750" indent="-285750">
              <a:buFont typeface="Arial" panose="020B0604020202020204" pitchFamily="34" charset="0"/>
              <a:buChar char="•"/>
            </a:pPr>
            <a:r>
              <a:rPr lang="pt-BR" sz="1400" dirty="0"/>
              <a:t>+ Memória (RAM/Flash)</a:t>
            </a:r>
          </a:p>
          <a:p>
            <a:pPr marL="285750" indent="-285750">
              <a:buFont typeface="Arial" panose="020B0604020202020204" pitchFamily="34" charset="0"/>
              <a:buChar char="•"/>
            </a:pPr>
            <a:r>
              <a:rPr lang="pt-BR" sz="1400" dirty="0"/>
              <a:t>Bateria com maior capacidade</a:t>
            </a:r>
          </a:p>
          <a:p>
            <a:pPr marL="285750" indent="-285750">
              <a:buFont typeface="Arial" panose="020B0604020202020204" pitchFamily="34" charset="0"/>
              <a:buChar char="•"/>
            </a:pPr>
            <a:r>
              <a:rPr lang="pt-BR" sz="1400" dirty="0"/>
              <a:t>Sem foco na longa duração da bateria</a:t>
            </a:r>
          </a:p>
        </p:txBody>
      </p:sp>
      <p:sp>
        <p:nvSpPr>
          <p:cNvPr id="11" name="CaixaDeTexto 10">
            <a:extLst>
              <a:ext uri="{FF2B5EF4-FFF2-40B4-BE49-F238E27FC236}">
                <a16:creationId xmlns:a16="http://schemas.microsoft.com/office/drawing/2014/main" id="{140D31EC-8B29-23B4-62F9-0ED22A4E88E0}"/>
              </a:ext>
            </a:extLst>
          </p:cNvPr>
          <p:cNvSpPr txBox="1"/>
          <p:nvPr/>
        </p:nvSpPr>
        <p:spPr>
          <a:xfrm>
            <a:off x="3499551" y="2347943"/>
            <a:ext cx="3702759" cy="1169551"/>
          </a:xfrm>
          <a:prstGeom prst="rect">
            <a:avLst/>
          </a:prstGeom>
          <a:noFill/>
        </p:spPr>
        <p:txBody>
          <a:bodyPr wrap="square" rtlCol="0">
            <a:spAutoFit/>
          </a:bodyPr>
          <a:lstStyle/>
          <a:p>
            <a:r>
              <a:rPr lang="pt-BR" sz="1400" b="1" dirty="0" err="1"/>
              <a:t>TinyML</a:t>
            </a:r>
            <a:endParaRPr lang="pt-BR" sz="1400" b="1" dirty="0"/>
          </a:p>
          <a:p>
            <a:pPr marL="285750" indent="-285750">
              <a:buFont typeface="Arial" panose="020B0604020202020204" pitchFamily="34" charset="0"/>
              <a:buChar char="•"/>
            </a:pPr>
            <a:r>
              <a:rPr lang="pt-BR" sz="1400" dirty="0"/>
              <a:t>CPU de baixo consume (32 bits single core)</a:t>
            </a:r>
          </a:p>
          <a:p>
            <a:pPr marL="285750" indent="-285750">
              <a:buFont typeface="Arial" panose="020B0604020202020204" pitchFamily="34" charset="0"/>
              <a:buChar char="•"/>
            </a:pPr>
            <a:r>
              <a:rPr lang="pt-BR" sz="1400" dirty="0"/>
              <a:t>Pouca memória (RAM/Flash)</a:t>
            </a:r>
          </a:p>
          <a:p>
            <a:pPr marL="285750" indent="-285750">
              <a:buFont typeface="Arial" panose="020B0604020202020204" pitchFamily="34" charset="0"/>
              <a:buChar char="•"/>
            </a:pPr>
            <a:r>
              <a:rPr lang="pt-BR" sz="1400" dirty="0"/>
              <a:t>Bateria com baixa capacidade</a:t>
            </a:r>
          </a:p>
          <a:p>
            <a:pPr marL="285750" indent="-285750">
              <a:buFont typeface="Arial" panose="020B0604020202020204" pitchFamily="34" charset="0"/>
              <a:buChar char="•"/>
            </a:pPr>
            <a:r>
              <a:rPr lang="pt-BR" sz="1400" dirty="0"/>
              <a:t>Foco na longa duração da bateria</a:t>
            </a:r>
          </a:p>
        </p:txBody>
      </p:sp>
    </p:spTree>
    <p:extLst>
      <p:ext uri="{BB962C8B-B14F-4D97-AF65-F5344CB8AC3E}">
        <p14:creationId xmlns:p14="http://schemas.microsoft.com/office/powerpoint/2010/main" val="2469163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089D8A-0F92-B86B-1EC5-F885CCF1A2B8}"/>
              </a:ext>
            </a:extLst>
          </p:cNvPr>
          <p:cNvSpPr>
            <a:spLocks noGrp="1"/>
          </p:cNvSpPr>
          <p:nvPr>
            <p:ph type="title"/>
          </p:nvPr>
        </p:nvSpPr>
        <p:spPr/>
        <p:txBody>
          <a:bodyPr/>
          <a:lstStyle/>
          <a:p>
            <a:r>
              <a:rPr lang="pt-BR" dirty="0" err="1"/>
              <a:t>EdgeML</a:t>
            </a:r>
            <a:r>
              <a:rPr lang="pt-BR" dirty="0"/>
              <a:t> versus </a:t>
            </a:r>
            <a:r>
              <a:rPr lang="pt-BR" dirty="0" err="1"/>
              <a:t>TinyML</a:t>
            </a:r>
            <a:endParaRPr lang="pt-BR" dirty="0"/>
          </a:p>
        </p:txBody>
      </p:sp>
      <p:sp>
        <p:nvSpPr>
          <p:cNvPr id="3" name="Espaço Reservado para Conteúdo 2">
            <a:extLst>
              <a:ext uri="{FF2B5EF4-FFF2-40B4-BE49-F238E27FC236}">
                <a16:creationId xmlns:a16="http://schemas.microsoft.com/office/drawing/2014/main" id="{4DCF1CFC-4DE3-6037-47A0-2614377CC4F7}"/>
              </a:ext>
            </a:extLst>
          </p:cNvPr>
          <p:cNvSpPr>
            <a:spLocks noGrp="1"/>
          </p:cNvSpPr>
          <p:nvPr>
            <p:ph idx="1"/>
          </p:nvPr>
        </p:nvSpPr>
        <p:spPr>
          <a:xfrm>
            <a:off x="6388100" y="2003425"/>
            <a:ext cx="5092700" cy="4351338"/>
          </a:xfrm>
        </p:spPr>
        <p:txBody>
          <a:bodyPr/>
          <a:lstStyle/>
          <a:p>
            <a:r>
              <a:rPr lang="pt-BR" b="1" dirty="0" err="1"/>
              <a:t>EdgeML</a:t>
            </a:r>
            <a:r>
              <a:rPr lang="pt-BR" dirty="0"/>
              <a:t>: relacionado com computação na borda</a:t>
            </a:r>
          </a:p>
        </p:txBody>
      </p:sp>
      <p:sp>
        <p:nvSpPr>
          <p:cNvPr id="6" name="Retângulo: Cantos Arredondados 5">
            <a:extLst>
              <a:ext uri="{FF2B5EF4-FFF2-40B4-BE49-F238E27FC236}">
                <a16:creationId xmlns:a16="http://schemas.microsoft.com/office/drawing/2014/main" id="{15CC0B0C-D349-9DAF-09DE-4B4F4E166FE7}"/>
              </a:ext>
            </a:extLst>
          </p:cNvPr>
          <p:cNvSpPr/>
          <p:nvPr/>
        </p:nvSpPr>
        <p:spPr>
          <a:xfrm>
            <a:off x="1155700" y="2286000"/>
            <a:ext cx="3781424" cy="260350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Retângulo: Cantos Arredondados 6">
            <a:extLst>
              <a:ext uri="{FF2B5EF4-FFF2-40B4-BE49-F238E27FC236}">
                <a16:creationId xmlns:a16="http://schemas.microsoft.com/office/drawing/2014/main" id="{65318C8E-870E-A4C3-D3A2-54E56869AE99}"/>
              </a:ext>
            </a:extLst>
          </p:cNvPr>
          <p:cNvSpPr/>
          <p:nvPr/>
        </p:nvSpPr>
        <p:spPr>
          <a:xfrm>
            <a:off x="1968500" y="3124200"/>
            <a:ext cx="2155824" cy="15351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CaixaDeTexto 8">
            <a:extLst>
              <a:ext uri="{FF2B5EF4-FFF2-40B4-BE49-F238E27FC236}">
                <a16:creationId xmlns:a16="http://schemas.microsoft.com/office/drawing/2014/main" id="{CF47B06A-8DE6-F285-9821-444B22BCE552}"/>
              </a:ext>
            </a:extLst>
          </p:cNvPr>
          <p:cNvSpPr txBox="1"/>
          <p:nvPr/>
        </p:nvSpPr>
        <p:spPr>
          <a:xfrm>
            <a:off x="2120900" y="3244334"/>
            <a:ext cx="1022350" cy="369332"/>
          </a:xfrm>
          <a:prstGeom prst="rect">
            <a:avLst/>
          </a:prstGeom>
          <a:noFill/>
        </p:spPr>
        <p:txBody>
          <a:bodyPr wrap="square">
            <a:spAutoFit/>
          </a:bodyPr>
          <a:lstStyle/>
          <a:p>
            <a:r>
              <a:rPr lang="pt-BR" b="1" dirty="0" err="1">
                <a:solidFill>
                  <a:schemeClr val="bg1"/>
                </a:solidFill>
              </a:rPr>
              <a:t>TinyML</a:t>
            </a:r>
            <a:endParaRPr lang="pt-BR" b="1" dirty="0">
              <a:solidFill>
                <a:schemeClr val="bg1"/>
              </a:solidFill>
            </a:endParaRPr>
          </a:p>
        </p:txBody>
      </p:sp>
      <p:sp>
        <p:nvSpPr>
          <p:cNvPr id="10" name="CaixaDeTexto 9">
            <a:extLst>
              <a:ext uri="{FF2B5EF4-FFF2-40B4-BE49-F238E27FC236}">
                <a16:creationId xmlns:a16="http://schemas.microsoft.com/office/drawing/2014/main" id="{DFA0DC5D-C09A-B725-42F7-59A94BE821F3}"/>
              </a:ext>
            </a:extLst>
          </p:cNvPr>
          <p:cNvSpPr txBox="1"/>
          <p:nvPr/>
        </p:nvSpPr>
        <p:spPr>
          <a:xfrm>
            <a:off x="1349376" y="2392680"/>
            <a:ext cx="1022350" cy="369332"/>
          </a:xfrm>
          <a:prstGeom prst="rect">
            <a:avLst/>
          </a:prstGeom>
          <a:noFill/>
        </p:spPr>
        <p:txBody>
          <a:bodyPr wrap="square">
            <a:spAutoFit/>
          </a:bodyPr>
          <a:lstStyle/>
          <a:p>
            <a:r>
              <a:rPr lang="pt-BR" b="1" dirty="0" err="1">
                <a:solidFill>
                  <a:schemeClr val="bg1"/>
                </a:solidFill>
              </a:rPr>
              <a:t>EdgeML</a:t>
            </a:r>
            <a:endParaRPr lang="pt-BR" b="1" dirty="0">
              <a:solidFill>
                <a:schemeClr val="bg1"/>
              </a:solidFill>
            </a:endParaRPr>
          </a:p>
        </p:txBody>
      </p:sp>
    </p:spTree>
    <p:extLst>
      <p:ext uri="{BB962C8B-B14F-4D97-AF65-F5344CB8AC3E}">
        <p14:creationId xmlns:p14="http://schemas.microsoft.com/office/powerpoint/2010/main" val="2895935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864DCE-2DAD-BCFF-352D-E3D995E0A542}"/>
              </a:ext>
            </a:extLst>
          </p:cNvPr>
          <p:cNvSpPr>
            <a:spLocks noGrp="1"/>
          </p:cNvSpPr>
          <p:nvPr>
            <p:ph type="title"/>
          </p:nvPr>
        </p:nvSpPr>
        <p:spPr/>
        <p:txBody>
          <a:bodyPr/>
          <a:lstStyle/>
          <a:p>
            <a:r>
              <a:rPr lang="pt-BR" dirty="0"/>
              <a:t>Mas o que são IA e ML?</a:t>
            </a:r>
          </a:p>
        </p:txBody>
      </p:sp>
      <p:sp>
        <p:nvSpPr>
          <p:cNvPr id="3" name="Espaço Reservado para Conteúdo 2">
            <a:extLst>
              <a:ext uri="{FF2B5EF4-FFF2-40B4-BE49-F238E27FC236}">
                <a16:creationId xmlns:a16="http://schemas.microsoft.com/office/drawing/2014/main" id="{74229E76-4454-67CA-38F9-CBD73500B9FE}"/>
              </a:ext>
            </a:extLst>
          </p:cNvPr>
          <p:cNvSpPr>
            <a:spLocks noGrp="1"/>
          </p:cNvSpPr>
          <p:nvPr>
            <p:ph idx="1"/>
          </p:nvPr>
        </p:nvSpPr>
        <p:spPr>
          <a:xfrm>
            <a:off x="4972297" y="1690687"/>
            <a:ext cx="7063760" cy="5167313"/>
          </a:xfrm>
        </p:spPr>
        <p:txBody>
          <a:bodyPr>
            <a:normAutofit fontScale="92500" lnSpcReduction="10000"/>
          </a:bodyPr>
          <a:lstStyle/>
          <a:p>
            <a:r>
              <a:rPr lang="pt-BR" sz="2800" b="1" dirty="0"/>
              <a:t>IA</a:t>
            </a:r>
            <a:r>
              <a:rPr lang="pt-BR" sz="2800" dirty="0"/>
              <a:t>: técnicas que façam as máquinas imitarem o comportamento humano.</a:t>
            </a:r>
          </a:p>
          <a:p>
            <a:r>
              <a:rPr lang="pt-BR" sz="2800" b="1" dirty="0"/>
              <a:t>ML</a:t>
            </a:r>
            <a:r>
              <a:rPr lang="pt-BR" sz="2800" dirty="0"/>
              <a:t>: algoritmos que aprendem uma tarefa sem serem explicitamente programados para tal.</a:t>
            </a:r>
          </a:p>
          <a:p>
            <a:r>
              <a:rPr lang="pt-BR" b="1" dirty="0" err="1"/>
              <a:t>RNAs</a:t>
            </a:r>
            <a:r>
              <a:rPr lang="pt-BR" dirty="0"/>
              <a:t>: modelos </a:t>
            </a:r>
            <a:r>
              <a:rPr lang="pt-BR" b="0" i="0" dirty="0">
                <a:effectLst/>
              </a:rPr>
              <a:t>inspirados no funcionamento dos neurônios do cérebro humano. </a:t>
            </a:r>
            <a:r>
              <a:rPr lang="pt-BR" dirty="0"/>
              <a:t>C</a:t>
            </a:r>
            <a:r>
              <a:rPr lang="pt-BR" b="0" i="0" dirty="0">
                <a:effectLst/>
              </a:rPr>
              <a:t>onsistem em neurônios artificiais interconectados, que são organizados em camadas e capazes de aprender a partir de dados.</a:t>
            </a:r>
            <a:endParaRPr lang="pt-BR" dirty="0"/>
          </a:p>
          <a:p>
            <a:r>
              <a:rPr lang="pt-BR" b="1" dirty="0"/>
              <a:t>DL</a:t>
            </a:r>
            <a:r>
              <a:rPr lang="pt-BR" dirty="0"/>
              <a:t>: modelos que extraem (i.e., aprendem) padrões complexos de dados usando redes neurais com várias camadas (i.e., profundas).</a:t>
            </a:r>
          </a:p>
          <a:p>
            <a:pPr lvl="1">
              <a:buFont typeface="Wingdings" panose="05000000000000000000" pitchFamily="2" charset="2"/>
              <a:buChar char="§"/>
            </a:pPr>
            <a:r>
              <a:rPr lang="pt-BR" dirty="0"/>
              <a:t>Por terem maior capacidade, necessitam de grandes quantidades de dados para aprender.</a:t>
            </a:r>
          </a:p>
        </p:txBody>
      </p:sp>
      <p:grpSp>
        <p:nvGrpSpPr>
          <p:cNvPr id="18" name="Agrupar 17">
            <a:extLst>
              <a:ext uri="{FF2B5EF4-FFF2-40B4-BE49-F238E27FC236}">
                <a16:creationId xmlns:a16="http://schemas.microsoft.com/office/drawing/2014/main" id="{82EC8D7C-33DF-9F71-1801-2B7833E419B6}"/>
              </a:ext>
            </a:extLst>
          </p:cNvPr>
          <p:cNvGrpSpPr/>
          <p:nvPr/>
        </p:nvGrpSpPr>
        <p:grpSpPr>
          <a:xfrm>
            <a:off x="308343" y="1931987"/>
            <a:ext cx="4232142" cy="4038823"/>
            <a:chOff x="379606" y="1690688"/>
            <a:chExt cx="4686092" cy="4456336"/>
          </a:xfrm>
        </p:grpSpPr>
        <p:grpSp>
          <p:nvGrpSpPr>
            <p:cNvPr id="6" name="Agrupar 9">
              <a:extLst>
                <a:ext uri="{FF2B5EF4-FFF2-40B4-BE49-F238E27FC236}">
                  <a16:creationId xmlns:a16="http://schemas.microsoft.com/office/drawing/2014/main" id="{38C92116-4F1A-DFAA-496F-FBE2E2EB96CF}"/>
                </a:ext>
              </a:extLst>
            </p:cNvPr>
            <p:cNvGrpSpPr/>
            <p:nvPr/>
          </p:nvGrpSpPr>
          <p:grpSpPr>
            <a:xfrm>
              <a:off x="379606" y="1690688"/>
              <a:ext cx="4686092" cy="4456336"/>
              <a:chOff x="7006340" y="1423936"/>
              <a:chExt cx="5099455" cy="5103212"/>
            </a:xfrm>
          </p:grpSpPr>
          <p:sp>
            <p:nvSpPr>
              <p:cNvPr id="7" name="Elipse 3">
                <a:extLst>
                  <a:ext uri="{FF2B5EF4-FFF2-40B4-BE49-F238E27FC236}">
                    <a16:creationId xmlns:a16="http://schemas.microsoft.com/office/drawing/2014/main" id="{68CCB8C1-F1B7-B4EE-A42B-FC6DBFF945F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8" name="Elipse 4">
                <a:extLst>
                  <a:ext uri="{FF2B5EF4-FFF2-40B4-BE49-F238E27FC236}">
                    <a16:creationId xmlns:a16="http://schemas.microsoft.com/office/drawing/2014/main" id="{341533BD-8D90-BEC7-CBD7-D7B8E87AA52F}"/>
                  </a:ext>
                </a:extLst>
              </p:cNvPr>
              <p:cNvSpPr>
                <a:spLocks noChangeAspect="1"/>
              </p:cNvSpPr>
              <p:nvPr/>
            </p:nvSpPr>
            <p:spPr>
              <a:xfrm>
                <a:off x="7361717" y="2479686"/>
                <a:ext cx="4307188" cy="404746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9" name="Elipse 5">
                <a:extLst>
                  <a:ext uri="{FF2B5EF4-FFF2-40B4-BE49-F238E27FC236}">
                    <a16:creationId xmlns:a16="http://schemas.microsoft.com/office/drawing/2014/main" id="{9AD76C3F-BEAD-12DE-398F-D272EF590CFA}"/>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solidFill>
                    <a:schemeClr val="tx1"/>
                  </a:solidFill>
                </a:endParaRPr>
              </a:p>
            </p:txBody>
          </p:sp>
          <p:sp>
            <p:nvSpPr>
              <p:cNvPr id="10" name="CaixaDeTexto 10">
                <a:extLst>
                  <a:ext uri="{FF2B5EF4-FFF2-40B4-BE49-F238E27FC236}">
                    <a16:creationId xmlns:a16="http://schemas.microsoft.com/office/drawing/2014/main" id="{637C278E-66A0-7E3D-C1B8-4841731570D7}"/>
                  </a:ext>
                </a:extLst>
              </p:cNvPr>
              <p:cNvSpPr txBox="1"/>
              <p:nvPr/>
            </p:nvSpPr>
            <p:spPr>
              <a:xfrm>
                <a:off x="7720067" y="1589712"/>
                <a:ext cx="3671999" cy="427776"/>
              </a:xfrm>
              <a:prstGeom prst="rect">
                <a:avLst/>
              </a:prstGeom>
              <a:noFill/>
            </p:spPr>
            <p:txBody>
              <a:bodyPr wrap="square" rtlCol="0">
                <a:spAutoFit/>
              </a:bodyPr>
              <a:lstStyle/>
              <a:p>
                <a:pPr algn="ctr"/>
                <a:r>
                  <a:rPr lang="pt-BR" sz="1600" b="1" dirty="0">
                    <a:solidFill>
                      <a:schemeClr val="bg1"/>
                    </a:solidFill>
                  </a:rPr>
                  <a:t>Inteligência Artificial</a:t>
                </a:r>
              </a:p>
            </p:txBody>
          </p:sp>
          <p:sp>
            <p:nvSpPr>
              <p:cNvPr id="11" name="CaixaDeTexto 11">
                <a:extLst>
                  <a:ext uri="{FF2B5EF4-FFF2-40B4-BE49-F238E27FC236}">
                    <a16:creationId xmlns:a16="http://schemas.microsoft.com/office/drawing/2014/main" id="{BA066E2E-8297-3DCF-EAEC-0417B2328447}"/>
                  </a:ext>
                </a:extLst>
              </p:cNvPr>
              <p:cNvSpPr txBox="1"/>
              <p:nvPr/>
            </p:nvSpPr>
            <p:spPr>
              <a:xfrm>
                <a:off x="7901892" y="2847635"/>
                <a:ext cx="3286067" cy="427776"/>
              </a:xfrm>
              <a:prstGeom prst="rect">
                <a:avLst/>
              </a:prstGeom>
              <a:noFill/>
            </p:spPr>
            <p:txBody>
              <a:bodyPr wrap="square" rtlCol="0">
                <a:spAutoFit/>
              </a:bodyPr>
              <a:lstStyle/>
              <a:p>
                <a:pPr algn="ctr"/>
                <a:r>
                  <a:rPr lang="pt-BR" sz="1600" b="1" dirty="0">
                    <a:solidFill>
                      <a:schemeClr val="bg1"/>
                    </a:solidFill>
                  </a:rPr>
                  <a:t>Aprendizado de Máquina</a:t>
                </a:r>
              </a:p>
            </p:txBody>
          </p:sp>
          <p:sp>
            <p:nvSpPr>
              <p:cNvPr id="12" name="CaixaDeTexto 12">
                <a:extLst>
                  <a:ext uri="{FF2B5EF4-FFF2-40B4-BE49-F238E27FC236}">
                    <a16:creationId xmlns:a16="http://schemas.microsoft.com/office/drawing/2014/main" id="{696DBD0D-976A-1A71-32E7-1D802ED9A15A}"/>
                  </a:ext>
                </a:extLst>
              </p:cNvPr>
              <p:cNvSpPr txBox="1"/>
              <p:nvPr/>
            </p:nvSpPr>
            <p:spPr>
              <a:xfrm>
                <a:off x="8319235" y="4182525"/>
                <a:ext cx="2511974" cy="740152"/>
              </a:xfrm>
              <a:prstGeom prst="rect">
                <a:avLst/>
              </a:prstGeom>
              <a:noFill/>
            </p:spPr>
            <p:txBody>
              <a:bodyPr wrap="square" rtlCol="0">
                <a:spAutoFit/>
              </a:bodyPr>
              <a:lstStyle/>
              <a:p>
                <a:pPr algn="ctr"/>
                <a:r>
                  <a:rPr lang="pt-BR" sz="1600" b="1" dirty="0">
                    <a:solidFill>
                      <a:schemeClr val="bg1"/>
                    </a:solidFill>
                  </a:rPr>
                  <a:t>Redes Neurais Artificiais</a:t>
                </a:r>
              </a:p>
            </p:txBody>
          </p:sp>
        </p:grpSp>
        <p:sp>
          <p:nvSpPr>
            <p:cNvPr id="15" name="Elipse 5">
              <a:extLst>
                <a:ext uri="{FF2B5EF4-FFF2-40B4-BE49-F238E27FC236}">
                  <a16:creationId xmlns:a16="http://schemas.microsoft.com/office/drawing/2014/main" id="{91E64C38-C37E-D345-567C-6944B9FE44F5}"/>
                </a:ext>
              </a:extLst>
            </p:cNvPr>
            <p:cNvSpPr>
              <a:spLocks noChangeAspect="1"/>
            </p:cNvSpPr>
            <p:nvPr/>
          </p:nvSpPr>
          <p:spPr>
            <a:xfrm>
              <a:off x="2076448" y="5002979"/>
              <a:ext cx="1292406" cy="1140764"/>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14" name="CaixaDeTexto 13">
              <a:extLst>
                <a:ext uri="{FF2B5EF4-FFF2-40B4-BE49-F238E27FC236}">
                  <a16:creationId xmlns:a16="http://schemas.microsoft.com/office/drawing/2014/main" id="{D56B454A-879A-13A9-17CA-C12B67B21927}"/>
                </a:ext>
              </a:extLst>
            </p:cNvPr>
            <p:cNvSpPr txBox="1"/>
            <p:nvPr/>
          </p:nvSpPr>
          <p:spPr>
            <a:xfrm>
              <a:off x="2091967" y="5113912"/>
              <a:ext cx="1276887" cy="646331"/>
            </a:xfrm>
            <a:prstGeom prst="rect">
              <a:avLst/>
            </a:prstGeom>
            <a:noFill/>
          </p:spPr>
          <p:txBody>
            <a:bodyPr wrap="square">
              <a:spAutoFit/>
            </a:bodyPr>
            <a:lstStyle/>
            <a:p>
              <a:pPr algn="ctr"/>
              <a:r>
                <a:rPr lang="pt-BR" sz="1600" b="1" dirty="0" err="1">
                  <a:solidFill>
                    <a:schemeClr val="bg1"/>
                  </a:solidFill>
                </a:rPr>
                <a:t>Deep</a:t>
              </a:r>
              <a:r>
                <a:rPr lang="pt-BR" sz="1600" b="1" dirty="0">
                  <a:solidFill>
                    <a:schemeClr val="bg1"/>
                  </a:solidFill>
                </a:rPr>
                <a:t> Learning</a:t>
              </a:r>
            </a:p>
          </p:txBody>
        </p:sp>
      </p:grpSp>
    </p:spTree>
    <p:extLst>
      <p:ext uri="{BB962C8B-B14F-4D97-AF65-F5344CB8AC3E}">
        <p14:creationId xmlns:p14="http://schemas.microsoft.com/office/powerpoint/2010/main" val="1857436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1CE8D5-1036-D291-05B2-FD877D4D1336}"/>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0EE9339D-504F-4D03-F5CA-74F9402A86F5}"/>
              </a:ext>
            </a:extLst>
          </p:cNvPr>
          <p:cNvSpPr>
            <a:spLocks noGrp="1"/>
          </p:cNvSpPr>
          <p:nvPr>
            <p:ph idx="1"/>
          </p:nvPr>
        </p:nvSpPr>
        <p:spPr>
          <a:xfrm>
            <a:off x="838200" y="1825624"/>
            <a:ext cx="5860056" cy="5032376"/>
          </a:xfrm>
        </p:spPr>
        <p:txBody>
          <a:bodyPr>
            <a:normAutofit/>
          </a:bodyPr>
          <a:lstStyle/>
          <a:p>
            <a:pPr marL="0" indent="0">
              <a:buNone/>
            </a:pPr>
            <a:r>
              <a:rPr lang="pt-BR" sz="3600" b="1" dirty="0"/>
              <a:t>Manutenção preventiva</a:t>
            </a:r>
          </a:p>
          <a:p>
            <a:pPr marL="0" indent="0">
              <a:buNone/>
            </a:pPr>
            <a:endParaRPr lang="pt-BR" dirty="0"/>
          </a:p>
          <a:p>
            <a:pPr algn="l">
              <a:buFont typeface="Arial" panose="020B0604020202020204" pitchFamily="34" charset="0"/>
              <a:buChar char="•"/>
            </a:pPr>
            <a:r>
              <a:rPr lang="pt-BR" b="1" dirty="0"/>
              <a:t>Aplicação</a:t>
            </a:r>
            <a:r>
              <a:rPr lang="pt-BR" dirty="0"/>
              <a:t>: monitoramento contínuo de equipamentos em busca de mau funcionamento e prever falhas antes que elas aconteçam.</a:t>
            </a:r>
            <a:endParaRPr lang="pt-BR" dirty="0">
              <a:solidFill>
                <a:srgbClr val="050E17"/>
              </a:solidFill>
              <a:latin typeface="-apple-system"/>
            </a:endParaRPr>
          </a:p>
          <a:p>
            <a:r>
              <a:rPr lang="pt-BR" b="1" dirty="0"/>
              <a:t>Sensores que podem ser utilizados</a:t>
            </a:r>
            <a:r>
              <a:rPr lang="pt-BR" dirty="0"/>
              <a:t>: movimento, corrente, áudio, câmera.</a:t>
            </a:r>
          </a:p>
        </p:txBody>
      </p:sp>
      <p:pic>
        <p:nvPicPr>
          <p:cNvPr id="7" name="Imagem 6">
            <a:extLst>
              <a:ext uri="{FF2B5EF4-FFF2-40B4-BE49-F238E27FC236}">
                <a16:creationId xmlns:a16="http://schemas.microsoft.com/office/drawing/2014/main" id="{FC7DD93C-E948-BDB1-4FE7-480C17E935EA}"/>
              </a:ext>
            </a:extLst>
          </p:cNvPr>
          <p:cNvPicPr>
            <a:picLocks noChangeAspect="1"/>
          </p:cNvPicPr>
          <p:nvPr/>
        </p:nvPicPr>
        <p:blipFill>
          <a:blip r:embed="rId3"/>
          <a:stretch>
            <a:fillRect/>
          </a:stretch>
        </p:blipFill>
        <p:spPr>
          <a:xfrm>
            <a:off x="7389939" y="2518179"/>
            <a:ext cx="2797539" cy="1871687"/>
          </a:xfrm>
          <a:prstGeom prst="rect">
            <a:avLst/>
          </a:prstGeom>
        </p:spPr>
      </p:pic>
      <p:pic>
        <p:nvPicPr>
          <p:cNvPr id="4098" name="Picture 2" descr="Teaching 'Selfish' Wind Turbines to Share Can Boost Productivity | WIRED">
            <a:extLst>
              <a:ext uri="{FF2B5EF4-FFF2-40B4-BE49-F238E27FC236}">
                <a16:creationId xmlns:a16="http://schemas.microsoft.com/office/drawing/2014/main" id="{52FD7CAB-6521-BFD3-5687-FC9E4004A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9894" y="4721598"/>
            <a:ext cx="2797539" cy="18650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0B6957B-7E9C-D34F-CA16-CF423BD068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9894" y="272636"/>
            <a:ext cx="2797539" cy="1863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84495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7074</TotalTime>
  <Words>7118</Words>
  <Application>Microsoft Office PowerPoint</Application>
  <PresentationFormat>Widescreen</PresentationFormat>
  <Paragraphs>566</Paragraphs>
  <Slides>44</Slides>
  <Notes>30</Notes>
  <HiddenSlides>0</HiddenSlides>
  <MMClips>0</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44</vt:i4>
      </vt:variant>
    </vt:vector>
  </HeadingPairs>
  <TitlesOfParts>
    <vt:vector size="57" baseType="lpstr">
      <vt:lpstr>-apple-system</vt:lpstr>
      <vt:lpstr>Arial</vt:lpstr>
      <vt:lpstr>Calibri</vt:lpstr>
      <vt:lpstr>Calibri Light</vt:lpstr>
      <vt:lpstr>Cambria Math</vt:lpstr>
      <vt:lpstr>Courier New</vt:lpstr>
      <vt:lpstr>GT-Eesti-Thin</vt:lpstr>
      <vt:lpstr>Roboto</vt:lpstr>
      <vt:lpstr>Rubik</vt:lpstr>
      <vt:lpstr>Söhne</vt:lpstr>
      <vt:lpstr>Times New Roman</vt:lpstr>
      <vt:lpstr>Wingdings</vt:lpstr>
      <vt:lpstr>Tema do Office</vt:lpstr>
      <vt:lpstr>TP557 - Tópicos avançados em IoT e Machine Learning: Introdução ao curso</vt:lpstr>
      <vt:lpstr>Motivação</vt:lpstr>
      <vt:lpstr>Motivação</vt:lpstr>
      <vt:lpstr>Motivação</vt:lpstr>
      <vt:lpstr>Motivação</vt:lpstr>
      <vt:lpstr>EdgeML versus TinyML</vt:lpstr>
      <vt:lpstr>EdgeML versus TinyML</vt:lpstr>
      <vt:lpstr>Mas o que são IA e ML?</vt:lpstr>
      <vt:lpstr>Aplicações</vt:lpstr>
      <vt:lpstr>Aplicações</vt:lpstr>
      <vt:lpstr>Aplicações</vt:lpstr>
      <vt:lpstr>Sobre o curso</vt:lpstr>
      <vt:lpstr>Sobre o curso</vt:lpstr>
      <vt:lpstr>Sobre o curso</vt:lpstr>
      <vt:lpstr>Sobre o curso</vt:lpstr>
      <vt:lpstr>Sobre o curso</vt:lpstr>
      <vt:lpstr>Objetivos do curso</vt:lpstr>
      <vt:lpstr>Quais áreas vamos aprender?</vt:lpstr>
      <vt:lpstr>O que vamos usar?</vt:lpstr>
      <vt:lpstr>O kit TinyML</vt:lpstr>
      <vt:lpstr>Atividades práticas</vt:lpstr>
      <vt:lpstr>Referências</vt:lpstr>
      <vt:lpstr>Avisos</vt:lpstr>
      <vt:lpstr>Ideias para projetos finais</vt:lpstr>
      <vt:lpstr>Atividades</vt:lpstr>
      <vt:lpstr>Apresentação do PowerPoint</vt:lpstr>
      <vt:lpstr>Apresentação do PowerPoint</vt:lpstr>
      <vt:lpstr>Apresentação do PowerPoint</vt:lpstr>
      <vt:lpstr>Apresentação do PowerPoint</vt:lpstr>
      <vt:lpstr>Apresentação do PowerPoint</vt:lpstr>
      <vt:lpstr>Inteligência Artificial</vt:lpstr>
      <vt:lpstr>Inteligência Artificial</vt:lpstr>
      <vt:lpstr>O que é ML?</vt:lpstr>
      <vt:lpstr>O que é o Aprendizado de Máquina?</vt:lpstr>
      <vt:lpstr>O que é o Aprendizado de Máquina?</vt:lpstr>
      <vt:lpstr>Exemplos de aplicações de ML</vt:lpstr>
      <vt:lpstr>Exemplos em Comunicações Digitais</vt:lpstr>
      <vt:lpstr>Principais motivos da difusão do ML</vt:lpstr>
      <vt:lpstr>Tipos de Aprendizado de Máquina</vt:lpstr>
      <vt:lpstr>Executando códigos</vt:lpstr>
      <vt:lpstr>Goolge Colaboratory (Colab)</vt:lpstr>
      <vt:lpstr>Exemplo de uso dos notebooks Jupyter</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1536</cp:revision>
  <dcterms:created xsi:type="dcterms:W3CDTF">2020-01-20T13:50:05Z</dcterms:created>
  <dcterms:modified xsi:type="dcterms:W3CDTF">2023-07-14T02:01:10Z</dcterms:modified>
</cp:coreProperties>
</file>